
<file path=[Content_Types].xml><?xml version="1.0" encoding="utf-8"?>
<Types xmlns="http://schemas.openxmlformats.org/package/2006/content-types">
  <Default Extension="png" ContentType="image/png"/>
  <Default Extension="jpeg" ContentType="image/jpeg"/>
  <Default Extension="wmf" ContentType="image/x-wmf"/>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3"/>
  </p:handoutMasterIdLst>
  <p:sldIdLst>
    <p:sldId id="256" r:id="rId2"/>
    <p:sldId id="262" r:id="rId3"/>
    <p:sldId id="263" r:id="rId4"/>
    <p:sldId id="264" r:id="rId5"/>
    <p:sldId id="265" r:id="rId6"/>
    <p:sldId id="266" r:id="rId7"/>
    <p:sldId id="267" r:id="rId8"/>
    <p:sldId id="268" r:id="rId9"/>
    <p:sldId id="269" r:id="rId10"/>
    <p:sldId id="270" r:id="rId11"/>
    <p:sldId id="261" r:id="rId12"/>
  </p:sldIdLst>
  <p:sldSz cx="12192000" cy="6858000"/>
  <p:notesSz cx="6864350" cy="9996488"/>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8" d="100"/>
          <a:sy n="68" d="100"/>
        </p:scale>
        <p:origin x="48" y="10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4975" cy="50165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7788" y="0"/>
            <a:ext cx="2974975" cy="501650"/>
          </a:xfrm>
          <a:prstGeom prst="rect">
            <a:avLst/>
          </a:prstGeom>
        </p:spPr>
        <p:txBody>
          <a:bodyPr vert="horz" lIns="91440" tIns="45720" rIns="91440" bIns="45720" rtlCol="0"/>
          <a:lstStyle>
            <a:lvl1pPr algn="r">
              <a:defRPr sz="1200"/>
            </a:lvl1pPr>
          </a:lstStyle>
          <a:p>
            <a:fld id="{8913914D-15FD-41C6-BE69-3C91BFCBB051}" type="datetimeFigureOut">
              <a:rPr lang="ru-RU" smtClean="0"/>
              <a:t>27.01.2016</a:t>
            </a:fld>
            <a:endParaRPr lang="ru-RU"/>
          </a:p>
        </p:txBody>
      </p:sp>
      <p:sp>
        <p:nvSpPr>
          <p:cNvPr id="4" name="Нижний колонтитул 3"/>
          <p:cNvSpPr>
            <a:spLocks noGrp="1"/>
          </p:cNvSpPr>
          <p:nvPr>
            <p:ph type="ftr" sz="quarter" idx="2"/>
          </p:nvPr>
        </p:nvSpPr>
        <p:spPr>
          <a:xfrm>
            <a:off x="0" y="9494838"/>
            <a:ext cx="2974975" cy="50165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7788" y="9494838"/>
            <a:ext cx="2974975" cy="501650"/>
          </a:xfrm>
          <a:prstGeom prst="rect">
            <a:avLst/>
          </a:prstGeom>
        </p:spPr>
        <p:txBody>
          <a:bodyPr vert="horz" lIns="91440" tIns="45720" rIns="91440" bIns="45720" rtlCol="0" anchor="b"/>
          <a:lstStyle>
            <a:lvl1pPr algn="r">
              <a:defRPr sz="1200"/>
            </a:lvl1pPr>
          </a:lstStyle>
          <a:p>
            <a:fld id="{792AD021-969B-4F3A-811D-E343B8A8C084}" type="slidenum">
              <a:rPr lang="ru-RU" smtClean="0"/>
              <a:t>‹#›</a:t>
            </a:fld>
            <a:endParaRPr lang="ru-RU"/>
          </a:p>
        </p:txBody>
      </p:sp>
    </p:spTree>
    <p:extLst>
      <p:ext uri="{BB962C8B-B14F-4D97-AF65-F5344CB8AC3E}">
        <p14:creationId xmlns:p14="http://schemas.microsoft.com/office/powerpoint/2010/main" val="160154112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tiff>
</file>

<file path=ppt/media/image21.png>
</file>

<file path=ppt/media/image22.tiff>
</file>

<file path=ppt/media/image23.jpeg>
</file>

<file path=ppt/media/image24.jpeg>
</file>

<file path=ppt/media/image25.jpeg>
</file>

<file path=ppt/media/image26.wmf>
</file>

<file path=ppt/media/image27.jpeg>
</file>

<file path=ppt/media/image28.png>
</file>

<file path=ppt/media/image3.jpeg>
</file>

<file path=ppt/media/image34.tiff>
</file>

<file path=ppt/media/image35.jpeg>
</file>

<file path=ppt/media/image36.jpeg>
</file>

<file path=ppt/media/image38.jpeg>
</file>

<file path=ppt/media/image39.png>
</file>

<file path=ppt/media/image4.png>
</file>

<file path=ppt/media/image40.jpeg>
</file>

<file path=ppt/media/image41.jpeg>
</file>

<file path=ppt/media/image42.png>
</file>

<file path=ppt/media/image43.jpeg>
</file>

<file path=ppt/media/image44.png>
</file>

<file path=ppt/media/image45.pn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488639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2365203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2610819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382215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354881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A26150BE-61B9-4511-9B88-320F5DF0E841}" type="datetimeFigureOut">
              <a:rPr lang="ru-RU" smtClean="0"/>
              <a:t>27.01.2016</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3640510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A26150BE-61B9-4511-9B88-320F5DF0E841}" type="datetimeFigureOut">
              <a:rPr lang="ru-RU" smtClean="0"/>
              <a:t>27.01.2016</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144933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A26150BE-61B9-4511-9B88-320F5DF0E841}" type="datetimeFigureOut">
              <a:rPr lang="ru-RU" smtClean="0"/>
              <a:t>27.01.2016</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3952993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A26150BE-61B9-4511-9B88-320F5DF0E841}" type="datetimeFigureOut">
              <a:rPr lang="ru-RU" smtClean="0"/>
              <a:t>27.01.2016</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645389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A26150BE-61B9-4511-9B88-320F5DF0E841}" type="datetimeFigureOut">
              <a:rPr lang="ru-RU" smtClean="0"/>
              <a:t>27.01.2016</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2900046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A26150BE-61B9-4511-9B88-320F5DF0E841}" type="datetimeFigureOut">
              <a:rPr lang="ru-RU" smtClean="0"/>
              <a:t>27.01.2016</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07584A3-0577-473D-9D9B-922C8FB84B19}" type="slidenum">
              <a:rPr lang="ru-RU" smtClean="0"/>
              <a:t>‹#›</a:t>
            </a:fld>
            <a:endParaRPr lang="ru-RU"/>
          </a:p>
        </p:txBody>
      </p:sp>
    </p:spTree>
    <p:extLst>
      <p:ext uri="{BB962C8B-B14F-4D97-AF65-F5344CB8AC3E}">
        <p14:creationId xmlns:p14="http://schemas.microsoft.com/office/powerpoint/2010/main" val="3285178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6150BE-61B9-4511-9B88-320F5DF0E841}" type="datetimeFigureOut">
              <a:rPr lang="ru-RU" smtClean="0"/>
              <a:t>27.01.2016</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7584A3-0577-473D-9D9B-922C8FB84B19}" type="slidenum">
              <a:rPr lang="ru-RU" smtClean="0"/>
              <a:t>‹#›</a:t>
            </a:fld>
            <a:endParaRPr lang="ru-RU"/>
          </a:p>
        </p:txBody>
      </p:sp>
    </p:spTree>
    <p:extLst>
      <p:ext uri="{BB962C8B-B14F-4D97-AF65-F5344CB8AC3E}">
        <p14:creationId xmlns:p14="http://schemas.microsoft.com/office/powerpoint/2010/main" val="18746363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67.png"/><Relationship Id="rId3" Type="http://schemas.openxmlformats.org/officeDocument/2006/relationships/image" Target="../media/image57.png"/><Relationship Id="rId7" Type="http://schemas.openxmlformats.org/officeDocument/2006/relationships/image" Target="../media/image61.png"/><Relationship Id="rId12" Type="http://schemas.openxmlformats.org/officeDocument/2006/relationships/image" Target="../media/image66.png"/><Relationship Id="rId2" Type="http://schemas.openxmlformats.org/officeDocument/2006/relationships/image" Target="../media/image56.png"/><Relationship Id="rId1" Type="http://schemas.openxmlformats.org/officeDocument/2006/relationships/slideLayout" Target="../slideLayouts/slideLayout2.xml"/><Relationship Id="rId6" Type="http://schemas.openxmlformats.org/officeDocument/2006/relationships/image" Target="../media/image60.png"/><Relationship Id="rId11" Type="http://schemas.openxmlformats.org/officeDocument/2006/relationships/image" Target="../media/image65.png"/><Relationship Id="rId5" Type="http://schemas.openxmlformats.org/officeDocument/2006/relationships/image" Target="../media/image59.png"/><Relationship Id="rId15" Type="http://schemas.openxmlformats.org/officeDocument/2006/relationships/image" Target="../media/image4.png"/><Relationship Id="rId10" Type="http://schemas.openxmlformats.org/officeDocument/2006/relationships/image" Target="../media/image64.png"/><Relationship Id="rId4" Type="http://schemas.openxmlformats.org/officeDocument/2006/relationships/image" Target="../media/image58.png"/><Relationship Id="rId9" Type="http://schemas.openxmlformats.org/officeDocument/2006/relationships/image" Target="../media/image63.png"/><Relationship Id="rId14" Type="http://schemas.openxmlformats.org/officeDocument/2006/relationships/image" Target="../media/image68.png"/></Relationships>
</file>

<file path=ppt/slides/_rels/slide11.xml.rels><?xml version="1.0" encoding="UTF-8" standalone="yes"?>
<Relationships xmlns="http://schemas.openxmlformats.org/package/2006/relationships"><Relationship Id="rId3" Type="http://schemas.openxmlformats.org/officeDocument/2006/relationships/image" Target="../media/image69.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20.tiff"/><Relationship Id="rId13" Type="http://schemas.openxmlformats.org/officeDocument/2006/relationships/image" Target="../media/image25.jpeg"/><Relationship Id="rId18" Type="http://schemas.openxmlformats.org/officeDocument/2006/relationships/image" Target="../media/image30.emf"/><Relationship Id="rId26" Type="http://schemas.openxmlformats.org/officeDocument/2006/relationships/image" Target="../media/image38.jpeg"/><Relationship Id="rId3" Type="http://schemas.openxmlformats.org/officeDocument/2006/relationships/image" Target="../media/image15.jpeg"/><Relationship Id="rId21" Type="http://schemas.openxmlformats.org/officeDocument/2006/relationships/image" Target="../media/image33.emf"/><Relationship Id="rId7" Type="http://schemas.openxmlformats.org/officeDocument/2006/relationships/image" Target="../media/image19.jpeg"/><Relationship Id="rId12" Type="http://schemas.openxmlformats.org/officeDocument/2006/relationships/image" Target="../media/image24.jpeg"/><Relationship Id="rId17" Type="http://schemas.openxmlformats.org/officeDocument/2006/relationships/image" Target="../media/image29.emf"/><Relationship Id="rId25" Type="http://schemas.openxmlformats.org/officeDocument/2006/relationships/image" Target="../media/image37.emf"/><Relationship Id="rId2" Type="http://schemas.openxmlformats.org/officeDocument/2006/relationships/image" Target="../media/image4.png"/><Relationship Id="rId16" Type="http://schemas.openxmlformats.org/officeDocument/2006/relationships/image" Target="../media/image28.png"/><Relationship Id="rId20" Type="http://schemas.openxmlformats.org/officeDocument/2006/relationships/image" Target="../media/image32.emf"/><Relationship Id="rId29" Type="http://schemas.openxmlformats.org/officeDocument/2006/relationships/image" Target="../media/image41.jpeg"/><Relationship Id="rId1" Type="http://schemas.openxmlformats.org/officeDocument/2006/relationships/slideLayout" Target="../slideLayouts/slideLayout2.xml"/><Relationship Id="rId6" Type="http://schemas.openxmlformats.org/officeDocument/2006/relationships/image" Target="../media/image18.jpeg"/><Relationship Id="rId11" Type="http://schemas.openxmlformats.org/officeDocument/2006/relationships/image" Target="../media/image23.jpeg"/><Relationship Id="rId24" Type="http://schemas.openxmlformats.org/officeDocument/2006/relationships/image" Target="../media/image36.jpeg"/><Relationship Id="rId5" Type="http://schemas.openxmlformats.org/officeDocument/2006/relationships/image" Target="../media/image17.jpeg"/><Relationship Id="rId15" Type="http://schemas.openxmlformats.org/officeDocument/2006/relationships/image" Target="../media/image27.jpeg"/><Relationship Id="rId23" Type="http://schemas.openxmlformats.org/officeDocument/2006/relationships/image" Target="../media/image35.jpeg"/><Relationship Id="rId28" Type="http://schemas.openxmlformats.org/officeDocument/2006/relationships/image" Target="../media/image40.jpeg"/><Relationship Id="rId10" Type="http://schemas.openxmlformats.org/officeDocument/2006/relationships/image" Target="../media/image22.tiff"/><Relationship Id="rId19" Type="http://schemas.openxmlformats.org/officeDocument/2006/relationships/image" Target="../media/image31.emf"/><Relationship Id="rId4" Type="http://schemas.openxmlformats.org/officeDocument/2006/relationships/image" Target="../media/image16.jpeg"/><Relationship Id="rId9" Type="http://schemas.openxmlformats.org/officeDocument/2006/relationships/image" Target="../media/image21.png"/><Relationship Id="rId14" Type="http://schemas.openxmlformats.org/officeDocument/2006/relationships/image" Target="../media/image26.wmf"/><Relationship Id="rId22" Type="http://schemas.openxmlformats.org/officeDocument/2006/relationships/image" Target="../media/image34.tiff"/><Relationship Id="rId27" Type="http://schemas.openxmlformats.org/officeDocument/2006/relationships/image" Target="../media/image39.png"/><Relationship Id="rId30" Type="http://schemas.openxmlformats.org/officeDocument/2006/relationships/image" Target="../media/image42.png"/></Relationships>
</file>

<file path=ppt/slides/_rels/slide8.xml.rels><?xml version="1.0" encoding="UTF-8" standalone="yes"?>
<Relationships xmlns="http://schemas.openxmlformats.org/package/2006/relationships"><Relationship Id="rId8" Type="http://schemas.openxmlformats.org/officeDocument/2006/relationships/image" Target="../media/image49.jpeg"/><Relationship Id="rId3" Type="http://schemas.openxmlformats.org/officeDocument/2006/relationships/image" Target="../media/image44.png"/><Relationship Id="rId7" Type="http://schemas.openxmlformats.org/officeDocument/2006/relationships/image" Target="../media/image48.jpeg"/><Relationship Id="rId2" Type="http://schemas.openxmlformats.org/officeDocument/2006/relationships/image" Target="../media/image43.jpeg"/><Relationship Id="rId1" Type="http://schemas.openxmlformats.org/officeDocument/2006/relationships/slideLayout" Target="../slideLayouts/slideLayout2.xml"/><Relationship Id="rId6" Type="http://schemas.openxmlformats.org/officeDocument/2006/relationships/image" Target="../media/image47.jpeg"/><Relationship Id="rId11" Type="http://schemas.openxmlformats.org/officeDocument/2006/relationships/image" Target="../media/image4.png"/><Relationship Id="rId5" Type="http://schemas.openxmlformats.org/officeDocument/2006/relationships/image" Target="../media/image46.jpeg"/><Relationship Id="rId10" Type="http://schemas.openxmlformats.org/officeDocument/2006/relationships/image" Target="../media/image51.jpeg"/><Relationship Id="rId4" Type="http://schemas.openxmlformats.org/officeDocument/2006/relationships/image" Target="../media/image45.png"/><Relationship Id="rId9" Type="http://schemas.openxmlformats.org/officeDocument/2006/relationships/image" Target="../media/image50.jpeg"/></Relationships>
</file>

<file path=ppt/slides/_rels/slide9.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55.jpeg"/><Relationship Id="rId4" Type="http://schemas.openxmlformats.org/officeDocument/2006/relationships/image" Target="../media/image5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1"/>
          <p:cNvSpPr txBox="1">
            <a:spLocks/>
          </p:cNvSpPr>
          <p:nvPr/>
        </p:nvSpPr>
        <p:spPr>
          <a:xfrm>
            <a:off x="1721330" y="3150973"/>
            <a:ext cx="6063415" cy="156055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zh-CN" altLang="en-US" sz="2400" dirty="0"/>
              <a:t>国际集团公</a:t>
            </a:r>
            <a:r>
              <a:rPr lang="zh-CN" altLang="en-US" sz="2400" dirty="0" smtClean="0"/>
              <a:t>司</a:t>
            </a:r>
            <a:r>
              <a:rPr lang="en-US" sz="2400" dirty="0"/>
              <a:t>TERMOROS</a:t>
            </a:r>
            <a:endParaRPr lang="ru-RU" sz="2400" b="1" dirty="0"/>
          </a:p>
        </p:txBody>
      </p:sp>
      <p:sp>
        <p:nvSpPr>
          <p:cNvPr id="3" name="TextBox 2"/>
          <p:cNvSpPr txBox="1"/>
          <p:nvPr/>
        </p:nvSpPr>
        <p:spPr>
          <a:xfrm>
            <a:off x="1721330" y="5943600"/>
            <a:ext cx="1455848" cy="369332"/>
          </a:xfrm>
          <a:prstGeom prst="rect">
            <a:avLst/>
          </a:prstGeom>
          <a:noFill/>
        </p:spPr>
        <p:txBody>
          <a:bodyPr wrap="none" rtlCol="0">
            <a:spAutoFit/>
          </a:bodyPr>
          <a:lstStyle/>
          <a:p>
            <a:r>
              <a:rPr lang="zh-CN" altLang="en-US" dirty="0"/>
              <a:t>莫斯</a:t>
            </a:r>
            <a:r>
              <a:rPr lang="zh-CN" altLang="en-US" dirty="0" smtClean="0"/>
              <a:t>科</a:t>
            </a:r>
            <a:r>
              <a:rPr lang="en-US" altLang="zh-CN" smtClean="0"/>
              <a:t>, 2016</a:t>
            </a:r>
            <a:endParaRPr lang="ru-RU" dirty="0"/>
          </a:p>
        </p:txBody>
      </p:sp>
      <p:pic>
        <p:nvPicPr>
          <p:cNvPr id="8" name="Рисунок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8677" y="1482914"/>
            <a:ext cx="3457378" cy="916072"/>
          </a:xfrm>
          <a:prstGeom prst="rect">
            <a:avLst/>
          </a:prstGeom>
        </p:spPr>
      </p:pic>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6440" y="0"/>
            <a:ext cx="5505560" cy="6858000"/>
          </a:xfrm>
          <a:prstGeom prst="rect">
            <a:avLst/>
          </a:prstGeom>
        </p:spPr>
      </p:pic>
    </p:spTree>
    <p:extLst>
      <p:ext uri="{BB962C8B-B14F-4D97-AF65-F5344CB8AC3E}">
        <p14:creationId xmlns:p14="http://schemas.microsoft.com/office/powerpoint/2010/main" val="1543987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p:cNvSpPr>
            <a:spLocks noGrp="1"/>
          </p:cNvSpPr>
          <p:nvPr>
            <p:ph type="title"/>
          </p:nvPr>
        </p:nvSpPr>
        <p:spPr>
          <a:xfrm>
            <a:off x="3541058" y="338852"/>
            <a:ext cx="8835193" cy="615178"/>
          </a:xfrm>
        </p:spPr>
        <p:txBody>
          <a:bodyPr>
            <a:normAutofit fontScale="90000"/>
          </a:bodyPr>
          <a:lstStyle/>
          <a:p>
            <a:r>
              <a:rPr lang="ru-RU" sz="2400" dirty="0"/>
              <a:t>10 000</a:t>
            </a:r>
            <a:r>
              <a:rPr lang="zh-CN" altLang="en-US" sz="2400" dirty="0"/>
              <a:t>多项工程建设项目使用</a:t>
            </a:r>
            <a:r>
              <a:rPr lang="en-US" sz="2400" dirty="0"/>
              <a:t>TERMOROS</a:t>
            </a:r>
            <a:r>
              <a:rPr lang="zh-CN" altLang="en-US" sz="2400" dirty="0"/>
              <a:t>集团公司</a:t>
            </a:r>
            <a:r>
              <a:rPr lang="zh-CN" altLang="en-US" sz="2400" dirty="0" smtClean="0">
                <a:latin typeface="+mj-ea"/>
              </a:rPr>
              <a:t>的</a:t>
            </a:r>
            <a:r>
              <a:rPr lang="en-US" altLang="zh-CN" sz="2400" dirty="0" smtClean="0">
                <a:latin typeface="+mj-ea"/>
              </a:rPr>
              <a:t/>
            </a:r>
            <a:br>
              <a:rPr lang="en-US" altLang="zh-CN" sz="2400" dirty="0" smtClean="0">
                <a:latin typeface="+mj-ea"/>
              </a:rPr>
            </a:br>
            <a:r>
              <a:rPr lang="zh-CN" altLang="en-US" sz="2400" dirty="0" smtClean="0">
                <a:latin typeface="+mj-ea"/>
              </a:rPr>
              <a:t>设备</a:t>
            </a:r>
            <a:r>
              <a:rPr lang="ru-RU" sz="2000" dirty="0" smtClean="0"/>
              <a:t>、</a:t>
            </a:r>
            <a:r>
              <a:rPr lang="zh-CN" altLang="en-US" sz="2400" dirty="0" smtClean="0"/>
              <a:t>产品及</a:t>
            </a:r>
            <a:r>
              <a:rPr lang="zh-CN" altLang="en-US" sz="2400" dirty="0"/>
              <a:t>服务。</a:t>
            </a:r>
            <a:endParaRPr lang="ru-RU" sz="2400" dirty="0"/>
          </a:p>
        </p:txBody>
      </p:sp>
      <p:pic>
        <p:nvPicPr>
          <p:cNvPr id="3" name="Рисунок 2"/>
          <p:cNvPicPr>
            <a:picLocks noChangeAspect="1"/>
          </p:cNvPicPr>
          <p:nvPr/>
        </p:nvPicPr>
        <p:blipFill>
          <a:blip r:embed="rId2"/>
          <a:stretch>
            <a:fillRect/>
          </a:stretch>
        </p:blipFill>
        <p:spPr>
          <a:xfrm>
            <a:off x="704547" y="1700776"/>
            <a:ext cx="1439419" cy="1504847"/>
          </a:xfrm>
          <a:prstGeom prst="rect">
            <a:avLst/>
          </a:prstGeom>
          <a:effectLst>
            <a:outerShdw blurRad="63500" sx="102000" sy="102000" algn="ctr" rotWithShape="0">
              <a:prstClr val="black">
                <a:alpha val="40000"/>
              </a:prstClr>
            </a:outerShdw>
          </a:effectLst>
        </p:spPr>
      </p:pic>
      <p:sp>
        <p:nvSpPr>
          <p:cNvPr id="7" name="Прямоугольник 6"/>
          <p:cNvSpPr/>
          <p:nvPr/>
        </p:nvSpPr>
        <p:spPr>
          <a:xfrm>
            <a:off x="836322" y="3260721"/>
            <a:ext cx="942887"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zh-CN" altLang="en-US" sz="1400" dirty="0" smtClean="0"/>
              <a:t> </a:t>
            </a:r>
            <a:r>
              <a:rPr lang="zh-CN" altLang="en-US" sz="1400" dirty="0"/>
              <a:t>联邦大厦</a:t>
            </a:r>
            <a:endParaRPr lang="ru-RU" sz="1400" dirty="0"/>
          </a:p>
        </p:txBody>
      </p:sp>
      <p:pic>
        <p:nvPicPr>
          <p:cNvPr id="8" name="Рисунок 7"/>
          <p:cNvPicPr>
            <a:picLocks noChangeAspect="1"/>
          </p:cNvPicPr>
          <p:nvPr/>
        </p:nvPicPr>
        <p:blipFill>
          <a:blip r:embed="rId3"/>
          <a:stretch>
            <a:fillRect/>
          </a:stretch>
        </p:blipFill>
        <p:spPr>
          <a:xfrm>
            <a:off x="2458377" y="1700736"/>
            <a:ext cx="1708579" cy="1504887"/>
          </a:xfrm>
          <a:prstGeom prst="rect">
            <a:avLst/>
          </a:prstGeom>
          <a:effectLst>
            <a:outerShdw blurRad="63500" sx="102000" sy="102000" algn="ctr" rotWithShape="0">
              <a:schemeClr val="bg1">
                <a:lumMod val="50000"/>
                <a:alpha val="40000"/>
              </a:schemeClr>
            </a:outerShdw>
          </a:effectLst>
        </p:spPr>
      </p:pic>
      <p:sp>
        <p:nvSpPr>
          <p:cNvPr id="9" name="Прямоугольник 8"/>
          <p:cNvSpPr/>
          <p:nvPr/>
        </p:nvSpPr>
        <p:spPr>
          <a:xfrm>
            <a:off x="2861260" y="3260721"/>
            <a:ext cx="902811"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zh-CN" altLang="en-US" sz="1400" dirty="0" smtClean="0"/>
              <a:t>儿</a:t>
            </a:r>
            <a:r>
              <a:rPr lang="zh-CN" altLang="en-US" sz="1400" dirty="0"/>
              <a:t>童世界</a:t>
            </a:r>
            <a:endParaRPr lang="ru-RU" sz="1400" dirty="0"/>
          </a:p>
        </p:txBody>
      </p:sp>
      <p:pic>
        <p:nvPicPr>
          <p:cNvPr id="11" name="Рисунок 10"/>
          <p:cNvPicPr>
            <a:picLocks noChangeAspect="1"/>
          </p:cNvPicPr>
          <p:nvPr/>
        </p:nvPicPr>
        <p:blipFill>
          <a:blip r:embed="rId4"/>
          <a:stretch>
            <a:fillRect/>
          </a:stretch>
        </p:blipFill>
        <p:spPr>
          <a:xfrm>
            <a:off x="4476879" y="1700736"/>
            <a:ext cx="1707575" cy="1504887"/>
          </a:xfrm>
          <a:prstGeom prst="rect">
            <a:avLst/>
          </a:prstGeom>
          <a:effectLst>
            <a:outerShdw blurRad="63500" sx="102000" sy="102000" algn="ctr" rotWithShape="0">
              <a:schemeClr val="bg1">
                <a:lumMod val="50000"/>
                <a:alpha val="40000"/>
              </a:schemeClr>
            </a:outerShdw>
          </a:effectLst>
        </p:spPr>
      </p:pic>
      <p:sp>
        <p:nvSpPr>
          <p:cNvPr id="12" name="Прямоугольник 11"/>
          <p:cNvSpPr/>
          <p:nvPr/>
        </p:nvSpPr>
        <p:spPr>
          <a:xfrm>
            <a:off x="4369830" y="3260721"/>
            <a:ext cx="1980029" cy="523220"/>
          </a:xfrm>
          <a:prstGeom prst="rect">
            <a:avLst/>
          </a:prstGeom>
        </p:spPr>
        <p:txBody>
          <a:bodyPr wrap="none">
            <a:spAutoFit/>
          </a:bodyPr>
          <a:lstStyle/>
          <a:p>
            <a:pPr algn="ctr"/>
            <a:r>
              <a:rPr lang="zh-CN" altLang="en-US" sz="1400" dirty="0"/>
              <a:t>莫斯科 </a:t>
            </a:r>
            <a:endParaRPr lang="en-US" altLang="zh-CN" sz="1400" dirty="0" smtClean="0"/>
          </a:p>
          <a:p>
            <a:pPr algn="ctr"/>
            <a:r>
              <a:rPr lang="zh-CN" altLang="en-US" sz="1400" dirty="0" smtClean="0"/>
              <a:t>国</a:t>
            </a:r>
            <a:r>
              <a:rPr lang="zh-CN" altLang="en-US" sz="1400" dirty="0"/>
              <a:t>立特列季亚科夫画廊</a:t>
            </a:r>
            <a:endParaRPr lang="ru-RU" sz="1400" dirty="0" smtClean="0">
              <a:latin typeface="Calibri" panose="020F0502020204030204" pitchFamily="34" charset="0"/>
              <a:ea typeface="Calibri" panose="020F0502020204030204" pitchFamily="34" charset="0"/>
            </a:endParaRPr>
          </a:p>
        </p:txBody>
      </p:sp>
      <p:pic>
        <p:nvPicPr>
          <p:cNvPr id="13" name="Рисунок 12"/>
          <p:cNvPicPr>
            <a:picLocks noChangeAspect="1"/>
          </p:cNvPicPr>
          <p:nvPr/>
        </p:nvPicPr>
        <p:blipFill>
          <a:blip r:embed="rId5"/>
          <a:stretch>
            <a:fillRect/>
          </a:stretch>
        </p:blipFill>
        <p:spPr>
          <a:xfrm>
            <a:off x="6445947" y="1700736"/>
            <a:ext cx="1338814" cy="1506165"/>
          </a:xfrm>
          <a:prstGeom prst="rect">
            <a:avLst/>
          </a:prstGeom>
          <a:effectLst>
            <a:outerShdw blurRad="63500" sx="102000" sy="102000" algn="ctr" rotWithShape="0">
              <a:schemeClr val="bg1">
                <a:lumMod val="50000"/>
                <a:alpha val="40000"/>
              </a:schemeClr>
            </a:outerShdw>
          </a:effectLst>
        </p:spPr>
      </p:pic>
      <p:sp>
        <p:nvSpPr>
          <p:cNvPr id="14" name="Прямоугольник 13"/>
          <p:cNvSpPr/>
          <p:nvPr/>
        </p:nvSpPr>
        <p:spPr>
          <a:xfrm>
            <a:off x="6567777" y="3260721"/>
            <a:ext cx="1261884"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zh-CN" altLang="en-US" sz="1400" dirty="0" smtClean="0"/>
              <a:t>中</a:t>
            </a:r>
            <a:r>
              <a:rPr lang="zh-CN" altLang="en-US" sz="1400" dirty="0"/>
              <a:t>央百货商店</a:t>
            </a:r>
            <a:endParaRPr lang="ru-RU" sz="1400" dirty="0"/>
          </a:p>
        </p:txBody>
      </p:sp>
      <p:pic>
        <p:nvPicPr>
          <p:cNvPr id="15" name="Рисунок 14"/>
          <p:cNvPicPr>
            <a:picLocks noChangeAspect="1"/>
          </p:cNvPicPr>
          <p:nvPr/>
        </p:nvPicPr>
        <p:blipFill>
          <a:blip r:embed="rId6"/>
          <a:stretch>
            <a:fillRect/>
          </a:stretch>
        </p:blipFill>
        <p:spPr>
          <a:xfrm>
            <a:off x="8135771" y="1700736"/>
            <a:ext cx="1539574" cy="1515828"/>
          </a:xfrm>
          <a:prstGeom prst="rect">
            <a:avLst/>
          </a:prstGeom>
          <a:effectLst>
            <a:outerShdw blurRad="63500" sx="102000" sy="102000" algn="ctr" rotWithShape="0">
              <a:schemeClr val="bg1">
                <a:lumMod val="50000"/>
                <a:alpha val="40000"/>
              </a:schemeClr>
            </a:outerShdw>
          </a:effectLst>
        </p:spPr>
      </p:pic>
      <p:sp>
        <p:nvSpPr>
          <p:cNvPr id="16" name="Прямоугольник 15"/>
          <p:cNvSpPr/>
          <p:nvPr/>
        </p:nvSpPr>
        <p:spPr>
          <a:xfrm>
            <a:off x="8044252" y="3260721"/>
            <a:ext cx="1779373" cy="523220"/>
          </a:xfrm>
          <a:prstGeom prst="rect">
            <a:avLst/>
          </a:prstGeom>
        </p:spPr>
        <p:txBody>
          <a:bodyPr wrap="square">
            <a:spAutoFit/>
          </a:bodyPr>
          <a:lstStyle/>
          <a:p>
            <a:pPr algn="ctr"/>
            <a:r>
              <a:rPr lang="zh-CN" altLang="en-US" sz="1400" dirty="0"/>
              <a:t>莫</a:t>
            </a:r>
            <a:r>
              <a:rPr lang="zh-CN" altLang="en-US" sz="1400" dirty="0" smtClean="0"/>
              <a:t>斯科</a:t>
            </a:r>
            <a:endParaRPr lang="en-US" altLang="zh-CN" sz="1400" dirty="0" smtClean="0"/>
          </a:p>
          <a:p>
            <a:pPr algn="ctr"/>
            <a:r>
              <a:rPr lang="zh-CN" altLang="en-US" sz="1400" dirty="0" smtClean="0"/>
              <a:t>中</a:t>
            </a:r>
            <a:r>
              <a:rPr lang="zh-CN" altLang="en-US" sz="1400" dirty="0"/>
              <a:t>央展馆</a:t>
            </a:r>
            <a:r>
              <a:rPr lang="en-US" sz="1400" dirty="0" err="1"/>
              <a:t>Manech</a:t>
            </a:r>
            <a:endParaRPr lang="ru-RU" sz="1400" dirty="0"/>
          </a:p>
        </p:txBody>
      </p:sp>
      <p:pic>
        <p:nvPicPr>
          <p:cNvPr id="17" name="Рисунок 16"/>
          <p:cNvPicPr>
            <a:picLocks noChangeAspect="1"/>
          </p:cNvPicPr>
          <p:nvPr/>
        </p:nvPicPr>
        <p:blipFill>
          <a:blip r:embed="rId7"/>
          <a:stretch>
            <a:fillRect/>
          </a:stretch>
        </p:blipFill>
        <p:spPr>
          <a:xfrm>
            <a:off x="10010937" y="1700737"/>
            <a:ext cx="1478789" cy="1504886"/>
          </a:xfrm>
          <a:prstGeom prst="rect">
            <a:avLst/>
          </a:prstGeom>
          <a:effectLst>
            <a:outerShdw blurRad="63500" sx="102000" sy="102000" algn="ctr" rotWithShape="0">
              <a:schemeClr val="bg1">
                <a:lumMod val="50000"/>
                <a:alpha val="40000"/>
              </a:schemeClr>
            </a:outerShdw>
          </a:effectLst>
        </p:spPr>
      </p:pic>
      <p:sp>
        <p:nvSpPr>
          <p:cNvPr id="18" name="Прямоугольник 17"/>
          <p:cNvSpPr/>
          <p:nvPr/>
        </p:nvSpPr>
        <p:spPr>
          <a:xfrm>
            <a:off x="10139284" y="3260721"/>
            <a:ext cx="1261884"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zh-CN" altLang="en-US" sz="1400" dirty="0" smtClean="0"/>
              <a:t>国</a:t>
            </a:r>
            <a:r>
              <a:rPr lang="zh-CN" altLang="en-US" sz="1400" dirty="0"/>
              <a:t>际贸易中心</a:t>
            </a:r>
            <a:endParaRPr lang="ru-RU" sz="1400" dirty="0"/>
          </a:p>
        </p:txBody>
      </p:sp>
      <p:pic>
        <p:nvPicPr>
          <p:cNvPr id="19" name="Рисунок 18"/>
          <p:cNvPicPr>
            <a:picLocks noChangeAspect="1"/>
          </p:cNvPicPr>
          <p:nvPr/>
        </p:nvPicPr>
        <p:blipFill>
          <a:blip r:embed="rId8"/>
          <a:stretch>
            <a:fillRect/>
          </a:stretch>
        </p:blipFill>
        <p:spPr>
          <a:xfrm>
            <a:off x="247338" y="4270319"/>
            <a:ext cx="1534327" cy="1282919"/>
          </a:xfrm>
          <a:prstGeom prst="rect">
            <a:avLst/>
          </a:prstGeom>
          <a:effectLst>
            <a:outerShdw blurRad="63500" sx="102000" sy="102000" algn="ctr" rotWithShape="0">
              <a:schemeClr val="bg1">
                <a:lumMod val="50000"/>
                <a:alpha val="40000"/>
              </a:schemeClr>
            </a:outerShdw>
          </a:effectLst>
        </p:spPr>
      </p:pic>
      <p:pic>
        <p:nvPicPr>
          <p:cNvPr id="20" name="Рисунок 19"/>
          <p:cNvPicPr>
            <a:picLocks noChangeAspect="1"/>
          </p:cNvPicPr>
          <p:nvPr/>
        </p:nvPicPr>
        <p:blipFill>
          <a:blip r:embed="rId9"/>
          <a:stretch>
            <a:fillRect/>
          </a:stretch>
        </p:blipFill>
        <p:spPr>
          <a:xfrm>
            <a:off x="2096059" y="4238004"/>
            <a:ext cx="1413438" cy="1315234"/>
          </a:xfrm>
          <a:prstGeom prst="rect">
            <a:avLst/>
          </a:prstGeom>
          <a:effectLst>
            <a:outerShdw blurRad="63500" sx="102000" sy="102000" algn="ctr" rotWithShape="0">
              <a:schemeClr val="bg1">
                <a:lumMod val="50000"/>
                <a:alpha val="40000"/>
              </a:schemeClr>
            </a:outerShdw>
          </a:effectLst>
        </p:spPr>
      </p:pic>
      <p:pic>
        <p:nvPicPr>
          <p:cNvPr id="21" name="Рисунок 20"/>
          <p:cNvPicPr>
            <a:picLocks noChangeAspect="1"/>
          </p:cNvPicPr>
          <p:nvPr/>
        </p:nvPicPr>
        <p:blipFill>
          <a:blip r:embed="rId10"/>
          <a:stretch>
            <a:fillRect/>
          </a:stretch>
        </p:blipFill>
        <p:spPr>
          <a:xfrm>
            <a:off x="3839363" y="4270320"/>
            <a:ext cx="1397965" cy="1280064"/>
          </a:xfrm>
          <a:prstGeom prst="rect">
            <a:avLst/>
          </a:prstGeom>
          <a:effectLst>
            <a:outerShdw blurRad="63500" sx="102000" sy="102000" algn="ctr" rotWithShape="0">
              <a:schemeClr val="bg1">
                <a:lumMod val="50000"/>
                <a:alpha val="40000"/>
              </a:schemeClr>
            </a:outerShdw>
          </a:effectLst>
        </p:spPr>
      </p:pic>
      <p:sp>
        <p:nvSpPr>
          <p:cNvPr id="22" name="Прямоугольник 21"/>
          <p:cNvSpPr/>
          <p:nvPr/>
        </p:nvSpPr>
        <p:spPr>
          <a:xfrm>
            <a:off x="355027" y="5697671"/>
            <a:ext cx="1261884" cy="307777"/>
          </a:xfrm>
          <a:prstGeom prst="rect">
            <a:avLst/>
          </a:prstGeom>
        </p:spPr>
        <p:txBody>
          <a:bodyPr wrap="none">
            <a:spAutoFit/>
          </a:bodyPr>
          <a:lstStyle/>
          <a:p>
            <a:r>
              <a:rPr lang="zh-CN" altLang="en-US" sz="1400" dirty="0"/>
              <a:t>莫斯科大剧院</a:t>
            </a:r>
            <a:endParaRPr lang="ru-RU" sz="1400" dirty="0"/>
          </a:p>
        </p:txBody>
      </p:sp>
      <p:sp>
        <p:nvSpPr>
          <p:cNvPr id="23" name="Прямоугольник 22"/>
          <p:cNvSpPr/>
          <p:nvPr/>
        </p:nvSpPr>
        <p:spPr>
          <a:xfrm>
            <a:off x="2157163" y="5697671"/>
            <a:ext cx="1293944"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en-US" sz="1400" dirty="0" err="1" smtClean="0"/>
              <a:t>Dinamo</a:t>
            </a:r>
            <a:r>
              <a:rPr lang="zh-CN" altLang="en-US" sz="1400" dirty="0"/>
              <a:t>篮球场</a:t>
            </a:r>
            <a:endParaRPr lang="ru-RU" sz="1400" dirty="0"/>
          </a:p>
        </p:txBody>
      </p:sp>
      <p:sp>
        <p:nvSpPr>
          <p:cNvPr id="24" name="Прямоугольник 23"/>
          <p:cNvSpPr/>
          <p:nvPr/>
        </p:nvSpPr>
        <p:spPr>
          <a:xfrm>
            <a:off x="3875783" y="5697671"/>
            <a:ext cx="1389996"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en-US" sz="1400" dirty="0" smtClean="0"/>
              <a:t>Ritz </a:t>
            </a:r>
            <a:r>
              <a:rPr lang="en-US" sz="1400" dirty="0"/>
              <a:t>Carlton</a:t>
            </a:r>
            <a:r>
              <a:rPr lang="zh-CN" altLang="en-US" sz="1400" dirty="0"/>
              <a:t>酒</a:t>
            </a:r>
            <a:r>
              <a:rPr lang="zh-CN" altLang="en-US" sz="1400" dirty="0" smtClean="0"/>
              <a:t>店</a:t>
            </a:r>
            <a:endParaRPr lang="ru-RU" sz="1400" dirty="0"/>
          </a:p>
        </p:txBody>
      </p:sp>
      <p:pic>
        <p:nvPicPr>
          <p:cNvPr id="25" name="Рисунок 24"/>
          <p:cNvPicPr>
            <a:picLocks noChangeAspect="1"/>
          </p:cNvPicPr>
          <p:nvPr/>
        </p:nvPicPr>
        <p:blipFill>
          <a:blip r:embed="rId11"/>
          <a:stretch>
            <a:fillRect/>
          </a:stretch>
        </p:blipFill>
        <p:spPr>
          <a:xfrm>
            <a:off x="5567194" y="4270319"/>
            <a:ext cx="1358672" cy="1325371"/>
          </a:xfrm>
          <a:prstGeom prst="rect">
            <a:avLst/>
          </a:prstGeom>
          <a:effectLst>
            <a:outerShdw blurRad="63500" sx="102000" sy="102000" algn="ctr" rotWithShape="0">
              <a:schemeClr val="bg1">
                <a:lumMod val="50000"/>
                <a:alpha val="40000"/>
              </a:schemeClr>
            </a:outerShdw>
          </a:effectLst>
        </p:spPr>
      </p:pic>
      <p:sp>
        <p:nvSpPr>
          <p:cNvPr id="26" name="Прямоугольник 25"/>
          <p:cNvSpPr/>
          <p:nvPr/>
        </p:nvSpPr>
        <p:spPr>
          <a:xfrm>
            <a:off x="5588181" y="5697671"/>
            <a:ext cx="1261884" cy="523220"/>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zh-CN" altLang="en-US" sz="1400" dirty="0" smtClean="0"/>
              <a:t>红</a:t>
            </a:r>
            <a:r>
              <a:rPr lang="zh-CN" altLang="en-US" sz="1400" dirty="0"/>
              <a:t>帆住宅小</a:t>
            </a:r>
            <a:r>
              <a:rPr lang="zh-CN" altLang="en-US" sz="1400" dirty="0" smtClean="0"/>
              <a:t>区</a:t>
            </a:r>
            <a:endParaRPr lang="ru-RU" sz="1400" dirty="0"/>
          </a:p>
        </p:txBody>
      </p:sp>
      <p:pic>
        <p:nvPicPr>
          <p:cNvPr id="27" name="Рисунок 26"/>
          <p:cNvPicPr>
            <a:picLocks noChangeAspect="1"/>
          </p:cNvPicPr>
          <p:nvPr/>
        </p:nvPicPr>
        <p:blipFill>
          <a:blip r:embed="rId12"/>
          <a:stretch>
            <a:fillRect/>
          </a:stretch>
        </p:blipFill>
        <p:spPr>
          <a:xfrm>
            <a:off x="7216080" y="4270302"/>
            <a:ext cx="1371355" cy="1325388"/>
          </a:xfrm>
          <a:prstGeom prst="rect">
            <a:avLst/>
          </a:prstGeom>
          <a:effectLst>
            <a:outerShdw blurRad="63500" sx="102000" sy="102000" algn="ctr" rotWithShape="0">
              <a:schemeClr val="bg1">
                <a:lumMod val="50000"/>
                <a:alpha val="40000"/>
              </a:schemeClr>
            </a:outerShdw>
          </a:effectLst>
        </p:spPr>
      </p:pic>
      <p:sp>
        <p:nvSpPr>
          <p:cNvPr id="28" name="Прямоугольник 27"/>
          <p:cNvSpPr/>
          <p:nvPr/>
        </p:nvSpPr>
        <p:spPr>
          <a:xfrm>
            <a:off x="7368431" y="5697671"/>
            <a:ext cx="1082348" cy="523220"/>
          </a:xfrm>
          <a:prstGeom prst="rect">
            <a:avLst/>
          </a:prstGeom>
        </p:spPr>
        <p:txBody>
          <a:bodyPr wrap="none">
            <a:spAutoFit/>
          </a:bodyPr>
          <a:lstStyle/>
          <a:p>
            <a:pPr algn="ctr"/>
            <a:r>
              <a:rPr lang="zh-CN" altLang="en-US" sz="1400" dirty="0"/>
              <a:t>叶卡捷琳</a:t>
            </a:r>
            <a:r>
              <a:rPr lang="zh-CN" altLang="en-US" sz="1400" dirty="0" smtClean="0"/>
              <a:t>堡</a:t>
            </a:r>
            <a:endParaRPr lang="en-US" altLang="zh-CN" sz="1400" dirty="0" smtClean="0"/>
          </a:p>
          <a:p>
            <a:pPr algn="ctr"/>
            <a:r>
              <a:rPr lang="en-US" sz="1400" dirty="0" err="1" smtClean="0"/>
              <a:t>Hayatt</a:t>
            </a:r>
            <a:r>
              <a:rPr lang="zh-CN" altLang="en-US" sz="1400" dirty="0"/>
              <a:t>酒店</a:t>
            </a:r>
            <a:endParaRPr lang="ru-RU" sz="1400" dirty="0"/>
          </a:p>
        </p:txBody>
      </p:sp>
      <p:pic>
        <p:nvPicPr>
          <p:cNvPr id="29" name="Рисунок 28"/>
          <p:cNvPicPr>
            <a:picLocks noChangeAspect="1"/>
          </p:cNvPicPr>
          <p:nvPr/>
        </p:nvPicPr>
        <p:blipFill>
          <a:blip r:embed="rId13"/>
          <a:stretch>
            <a:fillRect/>
          </a:stretch>
        </p:blipFill>
        <p:spPr>
          <a:xfrm>
            <a:off x="8877649" y="4238004"/>
            <a:ext cx="1488691" cy="1363890"/>
          </a:xfrm>
          <a:prstGeom prst="rect">
            <a:avLst/>
          </a:prstGeom>
          <a:effectLst>
            <a:outerShdw blurRad="63500" sx="102000" sy="102000" algn="ctr" rotWithShape="0">
              <a:schemeClr val="bg1">
                <a:lumMod val="50000"/>
                <a:alpha val="40000"/>
              </a:schemeClr>
            </a:outerShdw>
          </a:effectLst>
        </p:spPr>
      </p:pic>
      <p:sp>
        <p:nvSpPr>
          <p:cNvPr id="30" name="Прямоугольник 29"/>
          <p:cNvSpPr/>
          <p:nvPr/>
        </p:nvSpPr>
        <p:spPr>
          <a:xfrm>
            <a:off x="8917014" y="5697671"/>
            <a:ext cx="1413016" cy="738664"/>
          </a:xfrm>
          <a:prstGeom prst="rect">
            <a:avLst/>
          </a:prstGeom>
        </p:spPr>
        <p:txBody>
          <a:bodyPr wrap="none">
            <a:spAutoFit/>
          </a:bodyPr>
          <a:lstStyle/>
          <a:p>
            <a:pPr algn="ctr"/>
            <a:r>
              <a:rPr lang="zh-CN" altLang="en-US" sz="1400" dirty="0"/>
              <a:t>莫斯</a:t>
            </a:r>
            <a:r>
              <a:rPr lang="zh-CN" altLang="en-US" sz="1400" dirty="0" smtClean="0"/>
              <a:t>科</a:t>
            </a:r>
            <a:endParaRPr lang="en-US" altLang="zh-CN" sz="1400" dirty="0" smtClean="0"/>
          </a:p>
          <a:p>
            <a:pPr algn="ctr"/>
            <a:r>
              <a:rPr lang="en-US" sz="1400" dirty="0" smtClean="0"/>
              <a:t>LUKOIL</a:t>
            </a:r>
            <a:r>
              <a:rPr lang="zh-CN" altLang="en-US" sz="1400" dirty="0"/>
              <a:t>石油公</a:t>
            </a:r>
            <a:r>
              <a:rPr lang="zh-CN" altLang="en-US" sz="1400" dirty="0" smtClean="0"/>
              <a:t>司</a:t>
            </a:r>
            <a:endParaRPr lang="en-US" altLang="zh-CN" sz="1400" dirty="0" smtClean="0"/>
          </a:p>
          <a:p>
            <a:pPr algn="ctr"/>
            <a:r>
              <a:rPr lang="zh-CN" altLang="en-US" sz="1400" dirty="0" smtClean="0"/>
              <a:t>办</a:t>
            </a:r>
            <a:r>
              <a:rPr lang="zh-CN" altLang="en-US" sz="1400" dirty="0"/>
              <a:t>事处</a:t>
            </a:r>
            <a:endParaRPr lang="ru-RU" sz="1400" dirty="0"/>
          </a:p>
        </p:txBody>
      </p:sp>
      <p:pic>
        <p:nvPicPr>
          <p:cNvPr id="31" name="Рисунок 30"/>
          <p:cNvPicPr>
            <a:picLocks noChangeAspect="1"/>
          </p:cNvPicPr>
          <p:nvPr/>
        </p:nvPicPr>
        <p:blipFill>
          <a:blip r:embed="rId14"/>
          <a:stretch>
            <a:fillRect/>
          </a:stretch>
        </p:blipFill>
        <p:spPr>
          <a:xfrm>
            <a:off x="10656554" y="4237022"/>
            <a:ext cx="1371962" cy="1358668"/>
          </a:xfrm>
          <a:prstGeom prst="rect">
            <a:avLst/>
          </a:prstGeom>
          <a:effectLst>
            <a:outerShdw blurRad="63500" sx="102000" sy="102000" algn="ctr" rotWithShape="0">
              <a:schemeClr val="bg1">
                <a:lumMod val="50000"/>
                <a:alpha val="40000"/>
              </a:schemeClr>
            </a:outerShdw>
          </a:effectLst>
        </p:spPr>
      </p:pic>
      <p:sp>
        <p:nvSpPr>
          <p:cNvPr id="32" name="Прямоугольник 31"/>
          <p:cNvSpPr/>
          <p:nvPr/>
        </p:nvSpPr>
        <p:spPr>
          <a:xfrm>
            <a:off x="10800544" y="5697671"/>
            <a:ext cx="1082348" cy="523220"/>
          </a:xfrm>
          <a:prstGeom prst="rect">
            <a:avLst/>
          </a:prstGeom>
        </p:spPr>
        <p:txBody>
          <a:bodyPr wrap="none">
            <a:spAutoFit/>
          </a:bodyPr>
          <a:lstStyle/>
          <a:p>
            <a:pPr algn="ctr"/>
            <a:r>
              <a:rPr lang="zh-CN" altLang="en-US" sz="1400" dirty="0"/>
              <a:t>乌</a:t>
            </a:r>
            <a:r>
              <a:rPr lang="zh-CN" altLang="en-US" sz="1400" dirty="0" smtClean="0"/>
              <a:t>法</a:t>
            </a:r>
            <a:endParaRPr lang="en-US" altLang="zh-CN" sz="1400" dirty="0" smtClean="0"/>
          </a:p>
          <a:p>
            <a:pPr algn="ctr"/>
            <a:r>
              <a:rPr lang="zh-CN" altLang="en-US" sz="1400" dirty="0" smtClean="0"/>
              <a:t>变</a:t>
            </a:r>
            <a:r>
              <a:rPr lang="zh-CN" altLang="en-US" sz="1400" dirty="0"/>
              <a:t>压器工厂</a:t>
            </a:r>
            <a:endParaRPr lang="ru-RU" sz="1400" dirty="0"/>
          </a:p>
        </p:txBody>
      </p:sp>
      <p:pic>
        <p:nvPicPr>
          <p:cNvPr id="33" name="Рисунок 3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cxnSp>
        <p:nvCxnSpPr>
          <p:cNvPr id="36" name="Прямая соединительная линия 35"/>
          <p:cNvCxnSpPr/>
          <p:nvPr/>
        </p:nvCxnSpPr>
        <p:spPr>
          <a:xfrm>
            <a:off x="3613951" y="1005020"/>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54177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ямоугольник 7"/>
          <p:cNvSpPr/>
          <p:nvPr/>
        </p:nvSpPr>
        <p:spPr>
          <a:xfrm>
            <a:off x="1070430" y="3217613"/>
            <a:ext cx="4572000" cy="2277547"/>
          </a:xfrm>
          <a:prstGeom prst="rect">
            <a:avLst/>
          </a:prstGeom>
        </p:spPr>
        <p:txBody>
          <a:bodyPr>
            <a:spAutoFit/>
          </a:bodyPr>
          <a:lstStyle/>
          <a:p>
            <a:r>
              <a:rPr lang="zh-CN" altLang="en-US" sz="1400" dirty="0"/>
              <a:t>电话</a:t>
            </a:r>
            <a:r>
              <a:rPr lang="zh-CN" altLang="en-US" sz="1400" dirty="0" smtClean="0"/>
              <a:t>：</a:t>
            </a:r>
            <a:r>
              <a:rPr lang="ru-RU" sz="1400" dirty="0">
                <a:latin typeface="Arial" panose="020B0604020202020204" pitchFamily="34" charset="0"/>
                <a:cs typeface="Arial" panose="020B0604020202020204" pitchFamily="34" charset="0"/>
              </a:rPr>
              <a:t>+ 7 (495) 785-55-00</a:t>
            </a:r>
            <a:endParaRPr lang="en-US" sz="1400" dirty="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a:t>
            </a:r>
            <a:r>
              <a:rPr lang="en-US" sz="1400" dirty="0" smtClean="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7 (499) 500-00-01</a:t>
            </a:r>
            <a:endParaRPr lang="en-US" sz="1400" dirty="0">
              <a:latin typeface="Arial" panose="020B0604020202020204" pitchFamily="34" charset="0"/>
              <a:cs typeface="Arial" panose="020B0604020202020204" pitchFamily="34" charset="0"/>
            </a:endParaRPr>
          </a:p>
          <a:p>
            <a:endParaRPr lang="ru-RU" sz="1400" dirty="0" smtClean="0">
              <a:latin typeface="Arial" panose="020B0604020202020204" pitchFamily="34" charset="0"/>
              <a:cs typeface="Arial" panose="020B0604020202020204" pitchFamily="34" charset="0"/>
            </a:endParaRPr>
          </a:p>
          <a:p>
            <a:r>
              <a:rPr lang="zh-CN" altLang="en-US" sz="1400" dirty="0"/>
              <a:t>网址</a:t>
            </a:r>
            <a:r>
              <a:rPr lang="zh-CN" altLang="en-US" sz="1400" dirty="0" smtClean="0"/>
              <a:t>：</a:t>
            </a:r>
            <a:r>
              <a:rPr lang="en-US" sz="1600" b="1" dirty="0">
                <a:solidFill>
                  <a:schemeClr val="accent5">
                    <a:lumMod val="50000"/>
                  </a:schemeClr>
                </a:solidFill>
                <a:latin typeface="Arial" panose="020B0604020202020204" pitchFamily="34" charset="0"/>
                <a:cs typeface="Arial" panose="020B0604020202020204" pitchFamily="34" charset="0"/>
              </a:rPr>
              <a:t>www.termoros.com</a:t>
            </a:r>
          </a:p>
          <a:p>
            <a:endParaRPr lang="en-US" sz="1400" dirty="0"/>
          </a:p>
          <a:p>
            <a:r>
              <a:rPr lang="en-US" sz="1400" dirty="0">
                <a:latin typeface="+mj-lt"/>
                <a:ea typeface="SimSun" pitchFamily="2" charset="-122"/>
              </a:rPr>
              <a:t>TERMOROS</a:t>
            </a:r>
            <a:r>
              <a:rPr lang="zh-CN" altLang="en-US" sz="1400" dirty="0">
                <a:latin typeface="SimSun" pitchFamily="2" charset="-122"/>
                <a:ea typeface="SimSun" pitchFamily="2" charset="-122"/>
              </a:rPr>
              <a:t>集团公司地址：俄罗斯</a:t>
            </a:r>
            <a:r>
              <a:rPr lang="en-US" sz="1400" dirty="0">
                <a:latin typeface="SimSun" pitchFamily="2" charset="-122"/>
                <a:ea typeface="SimSun" pitchFamily="2" charset="-122"/>
              </a:rPr>
              <a:t> </a:t>
            </a:r>
            <a:r>
              <a:rPr lang="zh-CN" altLang="en-US" sz="1400" dirty="0">
                <a:latin typeface="SimSun" pitchFamily="2" charset="-122"/>
                <a:ea typeface="SimSun" pitchFamily="2" charset="-122"/>
              </a:rPr>
              <a:t>莫斯科 </a:t>
            </a:r>
            <a:r>
              <a:rPr lang="en-US" sz="1400" dirty="0" err="1">
                <a:latin typeface="+mj-lt"/>
                <a:ea typeface="SimSun" pitchFamily="2" charset="-122"/>
              </a:rPr>
              <a:t>Arkhitektora</a:t>
            </a:r>
            <a:r>
              <a:rPr lang="en-US" sz="1400" dirty="0">
                <a:latin typeface="+mj-lt"/>
                <a:ea typeface="SimSun" pitchFamily="2" charset="-122"/>
              </a:rPr>
              <a:t> </a:t>
            </a:r>
            <a:r>
              <a:rPr lang="en-US" sz="1400" dirty="0" err="1">
                <a:latin typeface="+mj-lt"/>
                <a:ea typeface="SimSun" pitchFamily="2" charset="-122"/>
              </a:rPr>
              <a:t>Vlasova</a:t>
            </a:r>
            <a:r>
              <a:rPr lang="zh-CN" altLang="en-US" sz="1400" dirty="0">
                <a:latin typeface="SimSun" pitchFamily="2" charset="-122"/>
                <a:ea typeface="SimSun" pitchFamily="2" charset="-122"/>
              </a:rPr>
              <a:t>大街</a:t>
            </a:r>
            <a:r>
              <a:rPr lang="en-US" sz="1400" dirty="0">
                <a:latin typeface="SimSun" pitchFamily="2" charset="-122"/>
                <a:ea typeface="SimSun" pitchFamily="2" charset="-122"/>
              </a:rPr>
              <a:t> </a:t>
            </a:r>
            <a:r>
              <a:rPr lang="ru-RU" sz="1400" dirty="0">
                <a:ea typeface="SimSun" pitchFamily="2" charset="-122"/>
              </a:rPr>
              <a:t>55</a:t>
            </a:r>
            <a:r>
              <a:rPr lang="zh-CN" altLang="en-US" sz="1400" dirty="0">
                <a:latin typeface="SimSun" pitchFamily="2" charset="-122"/>
                <a:ea typeface="SimSun" pitchFamily="2" charset="-122"/>
              </a:rPr>
              <a:t>号</a:t>
            </a:r>
            <a:endParaRPr lang="ru-RU" sz="1400" dirty="0">
              <a:ea typeface="SimSun" pitchFamily="2" charset="-122"/>
            </a:endParaRPr>
          </a:p>
          <a:p>
            <a:r>
              <a:rPr lang="zh-CN" altLang="en-US" sz="1400" dirty="0">
                <a:latin typeface="SimSun" pitchFamily="2" charset="-122"/>
                <a:ea typeface="SimSun" pitchFamily="2" charset="-122"/>
              </a:rPr>
              <a:t>地铁站</a:t>
            </a:r>
            <a:r>
              <a:rPr lang="en-US" sz="1400" dirty="0" err="1">
                <a:latin typeface="+mj-lt"/>
                <a:ea typeface="SimSun" pitchFamily="2" charset="-122"/>
              </a:rPr>
              <a:t>Novie</a:t>
            </a:r>
            <a:r>
              <a:rPr lang="en-US" sz="1400" dirty="0">
                <a:latin typeface="+mj-lt"/>
                <a:ea typeface="SimSun" pitchFamily="2" charset="-122"/>
              </a:rPr>
              <a:t> </a:t>
            </a:r>
            <a:r>
              <a:rPr lang="en-US" sz="1400" dirty="0" err="1">
                <a:latin typeface="+mj-lt"/>
                <a:ea typeface="SimSun" pitchFamily="2" charset="-122"/>
              </a:rPr>
              <a:t>Cheremushki</a:t>
            </a:r>
            <a:endParaRPr lang="ru-RU" sz="1400" dirty="0">
              <a:latin typeface="+mj-lt"/>
              <a:ea typeface="SimSun" pitchFamily="2" charset="-122"/>
            </a:endParaRPr>
          </a:p>
          <a:p>
            <a:r>
              <a:rPr lang="ru-RU" sz="1400" dirty="0">
                <a:latin typeface="Arial" panose="020B0604020202020204" pitchFamily="34" charset="0"/>
                <a:cs typeface="Arial" panose="020B0604020202020204" pitchFamily="34" charset="0"/>
              </a:rPr>
              <a:t/>
            </a:r>
            <a:br>
              <a:rPr lang="ru-RU" sz="1400" dirty="0">
                <a:latin typeface="Arial" panose="020B0604020202020204" pitchFamily="34" charset="0"/>
                <a:cs typeface="Arial" panose="020B0604020202020204" pitchFamily="34" charset="0"/>
              </a:rPr>
            </a:br>
            <a:endParaRPr lang="ru-RU" sz="1400" dirty="0">
              <a:latin typeface="Arial" panose="020B0604020202020204" pitchFamily="34" charset="0"/>
              <a:cs typeface="Arial" panose="020B0604020202020204" pitchFamily="34" charset="0"/>
            </a:endParaRPr>
          </a:p>
        </p:txBody>
      </p:sp>
      <p:sp>
        <p:nvSpPr>
          <p:cNvPr id="10" name="Заголовок 1"/>
          <p:cNvSpPr>
            <a:spLocks noGrp="1"/>
          </p:cNvSpPr>
          <p:nvPr>
            <p:ph type="title"/>
          </p:nvPr>
        </p:nvSpPr>
        <p:spPr>
          <a:xfrm>
            <a:off x="1093971" y="2384564"/>
            <a:ext cx="8835193" cy="615178"/>
          </a:xfrm>
        </p:spPr>
        <p:txBody>
          <a:bodyPr>
            <a:normAutofit/>
          </a:bodyPr>
          <a:lstStyle/>
          <a:p>
            <a:r>
              <a:rPr lang="zh-CN" altLang="en-US" sz="2800" dirty="0"/>
              <a:t>联系方</a:t>
            </a:r>
            <a:r>
              <a:rPr lang="zh-CN" altLang="en-US" sz="2800" dirty="0" smtClean="0"/>
              <a:t>式</a:t>
            </a:r>
            <a:endParaRPr lang="ru-RU" sz="2800" dirty="0"/>
          </a:p>
        </p:txBody>
      </p:sp>
      <p:cxnSp>
        <p:nvCxnSpPr>
          <p:cNvPr id="14" name="Прямая соединительная линия 13"/>
          <p:cNvCxnSpPr/>
          <p:nvPr/>
        </p:nvCxnSpPr>
        <p:spPr>
          <a:xfrm>
            <a:off x="1165880" y="2899360"/>
            <a:ext cx="1440000"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12" name="Рисунок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971" y="1432727"/>
            <a:ext cx="2540893" cy="694439"/>
          </a:xfrm>
          <a:prstGeom prst="rect">
            <a:avLst/>
          </a:prstGeom>
        </p:spPr>
      </p:pic>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4120" y="2065204"/>
            <a:ext cx="3694545" cy="3694545"/>
          </a:xfrm>
          <a:prstGeom prst="rect">
            <a:avLst/>
          </a:prstGeom>
        </p:spPr>
      </p:pic>
    </p:spTree>
    <p:extLst>
      <p:ext uri="{BB962C8B-B14F-4D97-AF65-F5344CB8AC3E}">
        <p14:creationId xmlns:p14="http://schemas.microsoft.com/office/powerpoint/2010/main" val="28638760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577911" y="296997"/>
            <a:ext cx="7560450" cy="615178"/>
          </a:xfrm>
        </p:spPr>
        <p:txBody>
          <a:bodyPr>
            <a:normAutofit/>
          </a:bodyPr>
          <a:lstStyle/>
          <a:p>
            <a:r>
              <a:rPr lang="en-US" sz="2800" dirty="0"/>
              <a:t>TERMOROS </a:t>
            </a:r>
            <a:r>
              <a:rPr lang="zh-CN" altLang="en-US" sz="2800" dirty="0"/>
              <a:t>集团公司</a:t>
            </a:r>
            <a:endParaRPr lang="ru-RU" sz="2800" dirty="0"/>
          </a:p>
        </p:txBody>
      </p:sp>
      <p:cxnSp>
        <p:nvCxnSpPr>
          <p:cNvPr id="9" name="Прямая соединительная линия 8"/>
          <p:cNvCxnSpPr/>
          <p:nvPr/>
        </p:nvCxnSpPr>
        <p:spPr>
          <a:xfrm>
            <a:off x="3704024" y="837809"/>
            <a:ext cx="7593814"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2050" name="Picture 2" descr="Как на нас влияет энергия успеха Благинвест"/>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978" y="1182107"/>
            <a:ext cx="4919210" cy="5227154"/>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p:nvSpPr>
        <p:spPr>
          <a:xfrm>
            <a:off x="3303850" y="1085919"/>
            <a:ext cx="1295530" cy="54151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Прямоугольник 18"/>
          <p:cNvSpPr/>
          <p:nvPr/>
        </p:nvSpPr>
        <p:spPr>
          <a:xfrm>
            <a:off x="-365268" y="6220473"/>
            <a:ext cx="3863868" cy="695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Прямоугольник 19"/>
          <p:cNvSpPr/>
          <p:nvPr/>
        </p:nvSpPr>
        <p:spPr>
          <a:xfrm>
            <a:off x="-489184" y="1090267"/>
            <a:ext cx="3863868" cy="2489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Прямоугольник 20"/>
          <p:cNvSpPr/>
          <p:nvPr/>
        </p:nvSpPr>
        <p:spPr>
          <a:xfrm>
            <a:off x="-365268" y="1335848"/>
            <a:ext cx="365268" cy="5039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Прямоугольник 9"/>
          <p:cNvSpPr/>
          <p:nvPr/>
        </p:nvSpPr>
        <p:spPr>
          <a:xfrm>
            <a:off x="3577911" y="1277650"/>
            <a:ext cx="7862514" cy="5478423"/>
          </a:xfrm>
          <a:prstGeom prst="rect">
            <a:avLst/>
          </a:prstGeom>
        </p:spPr>
        <p:txBody>
          <a:bodyPr wrap="square">
            <a:spAutoFit/>
          </a:bodyPr>
          <a:lstStyle/>
          <a:p>
            <a:pPr marL="285750" indent="-285750">
              <a:buFont typeface="Arial" pitchFamily="34" charset="0"/>
              <a:buChar char="•"/>
            </a:pPr>
            <a:r>
              <a:rPr lang="zh-CN" altLang="en-US" sz="2400" dirty="0">
                <a:latin typeface="SimSun" pitchFamily="2" charset="-122"/>
                <a:ea typeface="SimSun" pitchFamily="2" charset="-122"/>
              </a:rPr>
              <a:t>在建筑工程系统领域有</a:t>
            </a:r>
            <a:r>
              <a:rPr lang="ru-RU" sz="2400" dirty="0">
                <a:ea typeface="SimSun" pitchFamily="2" charset="-122"/>
              </a:rPr>
              <a:t>20</a:t>
            </a:r>
            <a:r>
              <a:rPr lang="zh-CN" altLang="en-US" sz="2400" dirty="0">
                <a:latin typeface="SimSun" pitchFamily="2" charset="-122"/>
                <a:ea typeface="SimSun" pitchFamily="2" charset="-122"/>
              </a:rPr>
              <a:t>年的工作经</a:t>
            </a:r>
            <a:r>
              <a:rPr lang="zh-CN" altLang="en-US" sz="2400" dirty="0" smtClean="0">
                <a:latin typeface="SimSun" pitchFamily="2" charset="-122"/>
                <a:ea typeface="SimSun" pitchFamily="2" charset="-122"/>
              </a:rPr>
              <a:t>验</a:t>
            </a:r>
            <a:r>
              <a:rPr lang="zh-CN" altLang="en-US" sz="2400" dirty="0"/>
              <a:t>。</a:t>
            </a:r>
            <a:endParaRPr lang="en-US" altLang="zh-CN" sz="2400" dirty="0" smtClean="0">
              <a:latin typeface="SimSun" pitchFamily="2" charset="-122"/>
              <a:ea typeface="SimSun" pitchFamily="2" charset="-122"/>
            </a:endParaRPr>
          </a:p>
          <a:p>
            <a:pPr marL="285750" indent="-285750">
              <a:buFont typeface="Arial" pitchFamily="34" charset="0"/>
              <a:buChar char="•"/>
            </a:pPr>
            <a:endParaRPr lang="ru-RU" sz="800" dirty="0">
              <a:ea typeface="SimSun" pitchFamily="2" charset="-122"/>
            </a:endParaRPr>
          </a:p>
          <a:p>
            <a:pPr marL="285750" indent="-285750">
              <a:buFont typeface="Arial" pitchFamily="34" charset="0"/>
              <a:buChar char="•"/>
            </a:pPr>
            <a:r>
              <a:rPr lang="ru-RU" sz="2400" dirty="0">
                <a:ea typeface="SimSun" pitchFamily="2" charset="-122"/>
              </a:rPr>
              <a:t>400</a:t>
            </a:r>
            <a:r>
              <a:rPr lang="zh-CN" altLang="en-US" sz="2400" dirty="0">
                <a:latin typeface="SimSun" pitchFamily="2" charset="-122"/>
                <a:ea typeface="SimSun" pitchFamily="2" charset="-122"/>
              </a:rPr>
              <a:t>多名有专业资格的员</a:t>
            </a:r>
            <a:r>
              <a:rPr lang="zh-CN" altLang="en-US" sz="2400" dirty="0" smtClean="0">
                <a:latin typeface="SimSun" pitchFamily="2" charset="-122"/>
                <a:ea typeface="SimSun" pitchFamily="2" charset="-122"/>
              </a:rPr>
              <a:t>工</a:t>
            </a:r>
            <a:r>
              <a:rPr lang="zh-CN" altLang="en-US" sz="2400" dirty="0"/>
              <a:t>。</a:t>
            </a:r>
            <a:endParaRPr lang="en-US" altLang="zh-CN" sz="2400" dirty="0" smtClean="0">
              <a:latin typeface="SimSun" pitchFamily="2" charset="-122"/>
              <a:ea typeface="SimSun" pitchFamily="2" charset="-122"/>
            </a:endParaRPr>
          </a:p>
          <a:p>
            <a:pPr marL="285750" indent="-285750">
              <a:buFont typeface="Arial" pitchFamily="34" charset="0"/>
              <a:buChar char="•"/>
            </a:pPr>
            <a:endParaRPr lang="ru-RU" sz="800" dirty="0">
              <a:ea typeface="SimSun" pitchFamily="2" charset="-122"/>
            </a:endParaRPr>
          </a:p>
          <a:p>
            <a:pPr marL="285750" indent="-285750">
              <a:buFont typeface="Arial" pitchFamily="34" charset="0"/>
              <a:buChar char="•"/>
            </a:pPr>
            <a:r>
              <a:rPr lang="ru-RU" sz="2400" dirty="0">
                <a:ea typeface="SimSun" pitchFamily="2" charset="-122"/>
              </a:rPr>
              <a:t>50</a:t>
            </a:r>
            <a:r>
              <a:rPr lang="zh-CN" altLang="en-US" sz="2400" dirty="0">
                <a:latin typeface="SimSun" pitchFamily="2" charset="-122"/>
                <a:ea typeface="SimSun" pitchFamily="2" charset="-122"/>
              </a:rPr>
              <a:t>多个品</a:t>
            </a:r>
            <a:r>
              <a:rPr lang="zh-CN" altLang="en-US" sz="2400" dirty="0" smtClean="0">
                <a:latin typeface="SimSun" pitchFamily="2" charset="-122"/>
                <a:ea typeface="SimSun" pitchFamily="2" charset="-122"/>
              </a:rPr>
              <a:t>牌</a:t>
            </a:r>
            <a:endParaRPr lang="en-US" altLang="zh-CN" sz="2400" dirty="0" smtClean="0">
              <a:latin typeface="SimSun" pitchFamily="2" charset="-122"/>
              <a:ea typeface="SimSun" pitchFamily="2" charset="-122"/>
            </a:endParaRPr>
          </a:p>
          <a:p>
            <a:pPr marL="285750" indent="-285750">
              <a:buFont typeface="Arial" pitchFamily="34" charset="0"/>
              <a:buChar char="•"/>
            </a:pPr>
            <a:endParaRPr lang="ru-RU" sz="800" dirty="0">
              <a:ea typeface="SimSun" pitchFamily="2" charset="-122"/>
            </a:endParaRPr>
          </a:p>
          <a:p>
            <a:pPr marL="742950" lvl="1" indent="-285750">
              <a:buFont typeface="Arial" pitchFamily="34" charset="0"/>
              <a:buChar char="•"/>
            </a:pPr>
            <a:r>
              <a:rPr lang="zh-CN" altLang="en-US" sz="2400" dirty="0" smtClean="0">
                <a:latin typeface="SimSun" pitchFamily="2" charset="-122"/>
                <a:ea typeface="SimSun" pitchFamily="2" charset="-122"/>
              </a:rPr>
              <a:t>有</a:t>
            </a:r>
            <a:r>
              <a:rPr lang="zh-CN" altLang="en-US" sz="2400" dirty="0">
                <a:latin typeface="SimSun" pitchFamily="2" charset="-122"/>
                <a:ea typeface="SimSun" pitchFamily="2" charset="-122"/>
              </a:rPr>
              <a:t>竞争力的独家品</a:t>
            </a:r>
            <a:r>
              <a:rPr lang="zh-CN" altLang="en-US" sz="2400" dirty="0" smtClean="0">
                <a:latin typeface="SimSun" pitchFamily="2" charset="-122"/>
                <a:ea typeface="SimSun" pitchFamily="2" charset="-122"/>
              </a:rPr>
              <a:t>牌</a:t>
            </a:r>
            <a:endParaRPr lang="en-US" altLang="zh-CN" sz="2400" dirty="0" smtClean="0">
              <a:latin typeface="SimSun" pitchFamily="2" charset="-122"/>
              <a:ea typeface="SimSun" pitchFamily="2" charset="-122"/>
            </a:endParaRPr>
          </a:p>
          <a:p>
            <a:pPr marL="742950" lvl="1" indent="-285750">
              <a:buFont typeface="Arial" pitchFamily="34" charset="0"/>
              <a:buChar char="•"/>
            </a:pPr>
            <a:endParaRPr lang="en-US" altLang="zh-CN" sz="800" dirty="0" smtClean="0">
              <a:latin typeface="SimSun" pitchFamily="2" charset="-122"/>
              <a:ea typeface="SimSun" pitchFamily="2" charset="-122"/>
            </a:endParaRPr>
          </a:p>
          <a:p>
            <a:pPr marL="742950" lvl="1" indent="-285750">
              <a:buFont typeface="Arial" pitchFamily="34" charset="0"/>
              <a:buChar char="•"/>
            </a:pPr>
            <a:r>
              <a:rPr lang="zh-CN" altLang="en-US" sz="2400" dirty="0">
                <a:latin typeface="SimSun" pitchFamily="2" charset="-122"/>
                <a:ea typeface="SimSun" pitchFamily="2" charset="-122"/>
              </a:rPr>
              <a:t>公</a:t>
            </a:r>
            <a:r>
              <a:rPr lang="zh-CN" altLang="en-US" sz="2400" dirty="0" smtClean="0">
                <a:latin typeface="SimSun" pitchFamily="2" charset="-122"/>
                <a:ea typeface="SimSun" pitchFamily="2" charset="-122"/>
              </a:rPr>
              <a:t>司</a:t>
            </a:r>
            <a:r>
              <a:rPr lang="en-US" sz="2400" dirty="0" smtClean="0">
                <a:latin typeface="+mj-lt"/>
                <a:ea typeface="SimSun" pitchFamily="2" charset="-122"/>
              </a:rPr>
              <a:t>TERMOROS</a:t>
            </a:r>
            <a:r>
              <a:rPr lang="ja-JP" altLang="en-US" sz="2400" dirty="0">
                <a:latin typeface="SimSun" pitchFamily="2" charset="-122"/>
                <a:ea typeface="SimSun" pitchFamily="2" charset="-122"/>
              </a:rPr>
              <a:t> 也</a:t>
            </a:r>
            <a:r>
              <a:rPr lang="zh-CN" altLang="en-US" sz="2400" dirty="0" smtClean="0">
                <a:latin typeface="SimSun" pitchFamily="2" charset="-122"/>
                <a:ea typeface="SimSun" pitchFamily="2" charset="-122"/>
              </a:rPr>
              <a:t>有</a:t>
            </a:r>
            <a:r>
              <a:rPr lang="zh-CN" altLang="en-US" sz="2400" dirty="0">
                <a:latin typeface="SimSun" pitchFamily="2" charset="-122"/>
                <a:ea typeface="SimSun" pitchFamily="2" charset="-122"/>
              </a:rPr>
              <a:t>自己的品</a:t>
            </a:r>
            <a:r>
              <a:rPr lang="zh-CN" altLang="en-US" sz="2400" dirty="0" smtClean="0">
                <a:latin typeface="SimSun" pitchFamily="2" charset="-122"/>
                <a:ea typeface="SimSun" pitchFamily="2" charset="-122"/>
              </a:rPr>
              <a:t>牌</a:t>
            </a:r>
            <a:endParaRPr lang="en-US" altLang="zh-CN" sz="2400" dirty="0" smtClean="0">
              <a:latin typeface="SimSun" pitchFamily="2" charset="-122"/>
              <a:ea typeface="SimSun" pitchFamily="2" charset="-122"/>
            </a:endParaRPr>
          </a:p>
          <a:p>
            <a:pPr marL="742950" lvl="1" indent="-285750">
              <a:buFont typeface="Arial" pitchFamily="34" charset="0"/>
              <a:buChar char="•"/>
            </a:pPr>
            <a:endParaRPr lang="en-US" altLang="zh-CN" sz="800" dirty="0" smtClean="0">
              <a:latin typeface="SimSun" pitchFamily="2" charset="-122"/>
              <a:ea typeface="SimSun" pitchFamily="2" charset="-122"/>
            </a:endParaRPr>
          </a:p>
          <a:p>
            <a:pPr marL="742950" lvl="1" indent="-285750">
              <a:spcAft>
                <a:spcPts val="600"/>
              </a:spcAft>
              <a:buFont typeface="Arial" pitchFamily="34" charset="0"/>
              <a:buChar char="•"/>
            </a:pPr>
            <a:r>
              <a:rPr lang="ja-JP" altLang="en-US" sz="2400" dirty="0" smtClean="0">
                <a:latin typeface="SimSun" pitchFamily="2" charset="-122"/>
                <a:ea typeface="SimSun" pitchFamily="2" charset="-122"/>
              </a:rPr>
              <a:t>同时</a:t>
            </a:r>
            <a:r>
              <a:rPr lang="ja-JP" altLang="en-US" sz="2400" dirty="0">
                <a:latin typeface="SimSun" pitchFamily="2" charset="-122"/>
                <a:ea typeface="SimSun" pitchFamily="2" charset="-122"/>
              </a:rPr>
              <a:t>也</a:t>
            </a:r>
            <a:r>
              <a:rPr lang="zh-CN" altLang="en-US" sz="2400" dirty="0" smtClean="0">
                <a:latin typeface="SimSun" pitchFamily="2" charset="-122"/>
                <a:ea typeface="SimSun" pitchFamily="2" charset="-122"/>
              </a:rPr>
              <a:t>有</a:t>
            </a:r>
            <a:r>
              <a:rPr lang="zh-CN" altLang="en-US" sz="2400" dirty="0">
                <a:latin typeface="SimSun" pitchFamily="2" charset="-122"/>
                <a:ea typeface="SimSun" pitchFamily="2" charset="-122"/>
              </a:rPr>
              <a:t>多个</a:t>
            </a:r>
            <a:r>
              <a:rPr lang="zh-CN" altLang="en-US" sz="2400" dirty="0" smtClean="0">
                <a:latin typeface="SimSun" pitchFamily="2" charset="-122"/>
                <a:ea typeface="SimSun" pitchFamily="2" charset="-122"/>
              </a:rPr>
              <a:t>有名</a:t>
            </a:r>
            <a:r>
              <a:rPr lang="zh-CN" altLang="en-US" sz="2400" dirty="0">
                <a:latin typeface="SimSun" pitchFamily="2" charset="-122"/>
                <a:ea typeface="SimSun" pitchFamily="2" charset="-122"/>
              </a:rPr>
              <a:t>的欧洲品</a:t>
            </a:r>
            <a:r>
              <a:rPr lang="zh-CN" altLang="en-US" sz="2400" dirty="0" smtClean="0">
                <a:latin typeface="SimSun" pitchFamily="2" charset="-122"/>
                <a:ea typeface="SimSun" pitchFamily="2" charset="-122"/>
              </a:rPr>
              <a:t>牌</a:t>
            </a:r>
            <a:r>
              <a:rPr lang="zh-CN" altLang="en-US" sz="2400" dirty="0"/>
              <a:t>。</a:t>
            </a:r>
            <a:endParaRPr lang="en-US" altLang="zh-CN" sz="2400" dirty="0" smtClean="0">
              <a:latin typeface="SimSun" pitchFamily="2" charset="-122"/>
              <a:ea typeface="SimSun" pitchFamily="2" charset="-122"/>
            </a:endParaRPr>
          </a:p>
          <a:p>
            <a:pPr marL="742950" lvl="1" indent="-285750">
              <a:spcAft>
                <a:spcPts val="600"/>
              </a:spcAft>
              <a:buFont typeface="Arial" pitchFamily="34" charset="0"/>
              <a:buChar char="•"/>
            </a:pPr>
            <a:endParaRPr lang="en-US" altLang="zh-CN" sz="800" dirty="0" smtClean="0">
              <a:latin typeface="SimSun" pitchFamily="2" charset="-122"/>
              <a:ea typeface="SimSun" pitchFamily="2" charset="-122"/>
            </a:endParaRPr>
          </a:p>
          <a:p>
            <a:pPr marL="285750" indent="-285750">
              <a:buFont typeface="Arial" pitchFamily="34" charset="0"/>
              <a:buChar char="•"/>
            </a:pPr>
            <a:r>
              <a:rPr lang="ru-RU" sz="2400" dirty="0">
                <a:ea typeface="SimSun" pitchFamily="2" charset="-122"/>
              </a:rPr>
              <a:t>15 000</a:t>
            </a:r>
            <a:r>
              <a:rPr lang="zh-CN" altLang="en-US" sz="2400" dirty="0" smtClean="0">
                <a:latin typeface="SimSun" pitchFamily="2" charset="-122"/>
                <a:ea typeface="SimSun" pitchFamily="2" charset="-122"/>
              </a:rPr>
              <a:t>多种</a:t>
            </a:r>
            <a:r>
              <a:rPr lang="zh-CN" altLang="en-US" sz="2400" dirty="0">
                <a:latin typeface="SimSun" pitchFamily="2" charset="-122"/>
                <a:ea typeface="SimSun" pitchFamily="2" charset="-122"/>
              </a:rPr>
              <a:t>产</a:t>
            </a:r>
            <a:r>
              <a:rPr lang="zh-CN" altLang="en-US" sz="2400" dirty="0" smtClean="0">
                <a:latin typeface="SimSun" pitchFamily="2" charset="-122"/>
                <a:ea typeface="SimSun" pitchFamily="2" charset="-122"/>
              </a:rPr>
              <a:t>品</a:t>
            </a:r>
            <a:r>
              <a:rPr lang="zh-CN" altLang="en-US" sz="2400" dirty="0"/>
              <a:t>。</a:t>
            </a:r>
            <a:endParaRPr lang="en-US" altLang="zh-CN" sz="2400" dirty="0" smtClean="0">
              <a:latin typeface="SimSun" pitchFamily="2" charset="-122"/>
              <a:ea typeface="SimSun" pitchFamily="2" charset="-122"/>
            </a:endParaRPr>
          </a:p>
          <a:p>
            <a:pPr marL="285750" indent="-285750">
              <a:buFont typeface="Arial" pitchFamily="34" charset="0"/>
              <a:buChar char="•"/>
            </a:pPr>
            <a:endParaRPr lang="ru-RU" sz="800" dirty="0">
              <a:ea typeface="SimSun" pitchFamily="2" charset="-122"/>
            </a:endParaRPr>
          </a:p>
          <a:p>
            <a:pPr marL="285750" indent="-285750">
              <a:buFont typeface="Arial" pitchFamily="34" charset="0"/>
              <a:buChar char="•"/>
            </a:pPr>
            <a:r>
              <a:rPr lang="ru-RU" sz="2400" dirty="0">
                <a:ea typeface="SimSun" pitchFamily="2" charset="-122"/>
              </a:rPr>
              <a:t>6000</a:t>
            </a:r>
            <a:r>
              <a:rPr lang="zh-CN" altLang="en-US" sz="2400" dirty="0" smtClean="0">
                <a:latin typeface="SimSun" pitchFamily="2" charset="-122"/>
                <a:ea typeface="SimSun" pitchFamily="2" charset="-122"/>
              </a:rPr>
              <a:t>多名</a:t>
            </a:r>
            <a:r>
              <a:rPr lang="ja-JP" altLang="en-US" sz="2400" dirty="0" smtClean="0">
                <a:latin typeface="SimSun" pitchFamily="2" charset="-122"/>
                <a:ea typeface="SimSun" pitchFamily="2" charset="-122"/>
              </a:rPr>
              <a:t>长</a:t>
            </a:r>
            <a:r>
              <a:rPr lang="ja-JP" altLang="en-US" sz="2400" dirty="0">
                <a:latin typeface="SimSun" pitchFamily="2" charset="-122"/>
                <a:ea typeface="SimSun" pitchFamily="2" charset="-122"/>
              </a:rPr>
              <a:t>期</a:t>
            </a:r>
            <a:r>
              <a:rPr lang="ja-JP" altLang="en-US" sz="2400" dirty="0" smtClean="0">
                <a:latin typeface="SimSun" pitchFamily="2" charset="-122"/>
                <a:ea typeface="SimSun" pitchFamily="2" charset="-122"/>
              </a:rPr>
              <a:t>顾客</a:t>
            </a:r>
            <a:r>
              <a:rPr lang="zh-CN" altLang="en-US" sz="2400" dirty="0"/>
              <a:t>。</a:t>
            </a:r>
            <a:r>
              <a:rPr lang="ja-JP" altLang="en-US" sz="2400" dirty="0" smtClean="0">
                <a:latin typeface="SimSun" pitchFamily="2" charset="-122"/>
                <a:ea typeface="SimSun" pitchFamily="2" charset="-122"/>
              </a:rPr>
              <a:t> </a:t>
            </a:r>
            <a:endParaRPr lang="en-US" altLang="ja-JP" sz="2400" dirty="0" smtClean="0">
              <a:latin typeface="SimSun" pitchFamily="2" charset="-122"/>
              <a:ea typeface="SimSun" pitchFamily="2" charset="-122"/>
            </a:endParaRPr>
          </a:p>
          <a:p>
            <a:pPr marL="285750" indent="-285750">
              <a:buFont typeface="Arial" pitchFamily="34" charset="0"/>
              <a:buChar char="•"/>
            </a:pPr>
            <a:endParaRPr lang="en-US" altLang="ja-JP" sz="800" dirty="0" smtClean="0">
              <a:latin typeface="SimSun" pitchFamily="2" charset="-122"/>
              <a:ea typeface="SimSun" pitchFamily="2" charset="-122"/>
            </a:endParaRPr>
          </a:p>
          <a:p>
            <a:pPr marL="285750" indent="-285750">
              <a:buFont typeface="Arial" pitchFamily="34" charset="0"/>
              <a:buChar char="•"/>
            </a:pPr>
            <a:r>
              <a:rPr lang="zh-CN" altLang="en-US" sz="2400" dirty="0">
                <a:latin typeface="SimSun" pitchFamily="2" charset="-122"/>
                <a:ea typeface="SimSun" pitchFamily="2" charset="-122"/>
              </a:rPr>
              <a:t>在俄罗斯和其他国家有销售安装维护运行设施设备多年的经</a:t>
            </a:r>
            <a:r>
              <a:rPr lang="zh-CN" altLang="en-US" sz="2400" dirty="0" smtClean="0">
                <a:latin typeface="SimSun" pitchFamily="2" charset="-122"/>
                <a:ea typeface="SimSun" pitchFamily="2" charset="-122"/>
              </a:rPr>
              <a:t>验</a:t>
            </a:r>
            <a:r>
              <a:rPr lang="zh-CN" altLang="en-US" sz="2400" dirty="0" smtClean="0"/>
              <a:t>。</a:t>
            </a:r>
            <a:endParaRPr lang="ru-RU" sz="2400" dirty="0">
              <a:ea typeface="SimSun" pitchFamily="2" charset="-122"/>
            </a:endParaRPr>
          </a:p>
          <a:p>
            <a:pPr>
              <a:lnSpc>
                <a:spcPct val="150000"/>
              </a:lnSpc>
              <a:spcAft>
                <a:spcPts val="600"/>
              </a:spcAft>
            </a:pPr>
            <a:endParaRPr lang="ru-RU" sz="2400" dirty="0" smtClean="0">
              <a:ea typeface="Times New Roman" panose="02020603050405020304" pitchFamily="18" charset="0"/>
              <a:cs typeface="Arial" panose="020B0604020202020204" pitchFamily="34" charset="0"/>
            </a:endParaRPr>
          </a:p>
        </p:txBody>
      </p:sp>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spTree>
    <p:extLst>
      <p:ext uri="{BB962C8B-B14F-4D97-AF65-F5344CB8AC3E}">
        <p14:creationId xmlns:p14="http://schemas.microsoft.com/office/powerpoint/2010/main" val="35429850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575175" y="268876"/>
            <a:ext cx="7560450" cy="615178"/>
          </a:xfrm>
        </p:spPr>
        <p:txBody>
          <a:bodyPr>
            <a:normAutofit/>
          </a:bodyPr>
          <a:lstStyle/>
          <a:p>
            <a:r>
              <a:rPr lang="en-US" sz="2800" dirty="0"/>
              <a:t>TERMOROS </a:t>
            </a:r>
            <a:r>
              <a:rPr lang="zh-CN" altLang="en-US" sz="2800" dirty="0"/>
              <a:t>集团公司</a:t>
            </a:r>
            <a:endParaRPr lang="ru-RU" sz="2800" dirty="0"/>
          </a:p>
        </p:txBody>
      </p:sp>
      <p:pic>
        <p:nvPicPr>
          <p:cNvPr id="6" name="Рисунок 5"/>
          <p:cNvPicPr>
            <a:picLocks noChangeAspect="1"/>
          </p:cNvPicPr>
          <p:nvPr/>
        </p:nvPicPr>
        <p:blipFill>
          <a:blip r:embed="rId2"/>
          <a:stretch>
            <a:fillRect/>
          </a:stretch>
        </p:blipFill>
        <p:spPr>
          <a:xfrm>
            <a:off x="654207" y="1890584"/>
            <a:ext cx="3194666" cy="3852391"/>
          </a:xfrm>
          <a:prstGeom prst="rect">
            <a:avLst/>
          </a:prstGeom>
          <a:effectLst>
            <a:outerShdw blurRad="63500" sx="102000" sy="102000" algn="ctr" rotWithShape="0">
              <a:schemeClr val="bg1">
                <a:lumMod val="50000"/>
                <a:alpha val="40000"/>
              </a:schemeClr>
            </a:outerShdw>
          </a:effectLst>
        </p:spPr>
      </p:pic>
      <p:cxnSp>
        <p:nvCxnSpPr>
          <p:cNvPr id="8" name="Прямая соединительная линия 7"/>
          <p:cNvCxnSpPr/>
          <p:nvPr/>
        </p:nvCxnSpPr>
        <p:spPr>
          <a:xfrm>
            <a:off x="3683786"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9" name="Рисунок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sp>
        <p:nvSpPr>
          <p:cNvPr id="10" name="Прямоугольник 9"/>
          <p:cNvSpPr/>
          <p:nvPr/>
        </p:nvSpPr>
        <p:spPr>
          <a:xfrm>
            <a:off x="4106735" y="1890584"/>
            <a:ext cx="7212055" cy="3416320"/>
          </a:xfrm>
          <a:prstGeom prst="rect">
            <a:avLst/>
          </a:prstGeom>
        </p:spPr>
        <p:txBody>
          <a:bodyPr wrap="square">
            <a:spAutoFit/>
          </a:bodyPr>
          <a:lstStyle/>
          <a:p>
            <a:r>
              <a:rPr lang="ru-RU" i="1" dirty="0" smtClean="0">
                <a:ea typeface="Times New Roman" panose="02020603050405020304" pitchFamily="18" charset="0"/>
                <a:cs typeface="Arial" panose="020B0604020202020204" pitchFamily="34" charset="0"/>
              </a:rPr>
              <a:t>«</a:t>
            </a:r>
            <a:r>
              <a:rPr lang="zh-CN" altLang="en-US" dirty="0"/>
              <a:t>我们拥有专业的产品知识以及对产品的高度自信</a:t>
            </a:r>
            <a:r>
              <a:rPr lang="ru-RU" dirty="0"/>
              <a:t>, </a:t>
            </a:r>
            <a:r>
              <a:rPr lang="zh-CN" altLang="en-US" dirty="0"/>
              <a:t>我们可承做一系列的全套工程</a:t>
            </a:r>
            <a:r>
              <a:rPr lang="ru-RU" dirty="0"/>
              <a:t>: </a:t>
            </a:r>
            <a:r>
              <a:rPr lang="zh-CN" altLang="en-US" dirty="0"/>
              <a:t>从实验室的产品检测到具体的工程操作</a:t>
            </a:r>
            <a:r>
              <a:rPr lang="zh-CN" altLang="en-US" dirty="0" smtClean="0"/>
              <a:t>。</a:t>
            </a:r>
            <a:endParaRPr lang="en-US" altLang="zh-CN" dirty="0" smtClean="0"/>
          </a:p>
          <a:p>
            <a:endParaRPr lang="ru-RU" dirty="0"/>
          </a:p>
          <a:p>
            <a:r>
              <a:rPr lang="zh-CN" altLang="en-US" dirty="0"/>
              <a:t>国际集团公司</a:t>
            </a:r>
            <a:r>
              <a:rPr lang="ru-RU" dirty="0"/>
              <a:t>TERMOROS</a:t>
            </a:r>
            <a:r>
              <a:rPr lang="zh-CN" altLang="en-US" dirty="0"/>
              <a:t>在房屋工程建设领域将先进的工程技术与实现生态环境的保护相结合</a:t>
            </a:r>
            <a:r>
              <a:rPr lang="zh-CN" altLang="en-US" dirty="0" smtClean="0"/>
              <a:t>。</a:t>
            </a:r>
            <a:endParaRPr lang="en-US" altLang="zh-CN" dirty="0" smtClean="0"/>
          </a:p>
          <a:p>
            <a:endParaRPr lang="ru-RU" dirty="0"/>
          </a:p>
          <a:p>
            <a:r>
              <a:rPr lang="zh-CN" altLang="en-US" dirty="0"/>
              <a:t>我们拥有的现代化生态工程设备可帮助提高住户空间的舒适性和美观</a:t>
            </a:r>
            <a:r>
              <a:rPr lang="zh-CN" altLang="en-US" dirty="0" smtClean="0"/>
              <a:t>性</a:t>
            </a:r>
            <a:r>
              <a:rPr lang="ru-RU" i="1" dirty="0">
                <a:ea typeface="Times New Roman" panose="02020603050405020304" pitchFamily="18" charset="0"/>
                <a:cs typeface="Arial" panose="020B0604020202020204" pitchFamily="34" charset="0"/>
              </a:rPr>
              <a:t>»</a:t>
            </a:r>
            <a:r>
              <a:rPr lang="zh-CN" altLang="en-US" dirty="0" smtClean="0"/>
              <a:t>。</a:t>
            </a:r>
            <a:endParaRPr lang="ru-RU" dirty="0"/>
          </a:p>
          <a:p>
            <a:endParaRPr lang="en-US" i="1" dirty="0" smtClean="0">
              <a:ea typeface="Times New Roman" panose="02020603050405020304" pitchFamily="18" charset="0"/>
              <a:cs typeface="Arial" panose="020B0604020202020204" pitchFamily="34" charset="0"/>
            </a:endParaRPr>
          </a:p>
          <a:p>
            <a:endParaRPr lang="ru-RU" i="1" dirty="0" smtClean="0">
              <a:ea typeface="Times New Roman" panose="02020603050405020304" pitchFamily="18" charset="0"/>
              <a:cs typeface="Arial" panose="020B0604020202020204" pitchFamily="34" charset="0"/>
            </a:endParaRPr>
          </a:p>
          <a:p>
            <a:pPr algn="r"/>
            <a:r>
              <a:rPr lang="ru-RU" dirty="0"/>
              <a:t>TERMOROS </a:t>
            </a:r>
            <a:r>
              <a:rPr lang="en-US" dirty="0" err="1">
                <a:latin typeface="SimSun" panose="02010600030101010101" pitchFamily="2" charset="-122"/>
                <a:ea typeface="SimSun" panose="02010600030101010101" pitchFamily="2" charset="-122"/>
              </a:rPr>
              <a:t>集团公司总裁</a:t>
            </a:r>
            <a:endParaRPr lang="ru-RU" dirty="0">
              <a:ea typeface="SimSun" panose="02010600030101010101" pitchFamily="2" charset="-122"/>
            </a:endParaRPr>
          </a:p>
          <a:p>
            <a:pPr algn="r"/>
            <a:r>
              <a:rPr lang="ru-RU" dirty="0" err="1"/>
              <a:t>A.Danielian</a:t>
            </a:r>
            <a:endParaRPr lang="ru-RU" dirty="0"/>
          </a:p>
        </p:txBody>
      </p:sp>
    </p:spTree>
    <p:extLst>
      <p:ext uri="{BB962C8B-B14F-4D97-AF65-F5344CB8AC3E}">
        <p14:creationId xmlns:p14="http://schemas.microsoft.com/office/powerpoint/2010/main" val="14226887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p:cNvSpPr>
            <a:spLocks noGrp="1"/>
          </p:cNvSpPr>
          <p:nvPr>
            <p:ph type="title"/>
          </p:nvPr>
        </p:nvSpPr>
        <p:spPr>
          <a:xfrm>
            <a:off x="3683786" y="268875"/>
            <a:ext cx="8835193" cy="615178"/>
          </a:xfrm>
        </p:spPr>
        <p:txBody>
          <a:bodyPr>
            <a:normAutofit/>
          </a:bodyPr>
          <a:lstStyle/>
          <a:p>
            <a:r>
              <a:rPr lang="zh-CN" altLang="en-US" sz="2800" dirty="0"/>
              <a:t>公</a:t>
            </a:r>
            <a:r>
              <a:rPr lang="zh-CN" altLang="en-US" sz="2800" dirty="0" smtClean="0"/>
              <a:t>司</a:t>
            </a:r>
            <a:r>
              <a:rPr lang="en-US" sz="2800" dirty="0" smtClean="0"/>
              <a:t>TERMOROS</a:t>
            </a:r>
            <a:r>
              <a:rPr lang="zh-CN" altLang="en-US" sz="2800" dirty="0"/>
              <a:t>的</a:t>
            </a:r>
            <a:r>
              <a:rPr lang="ja-JP" altLang="en-US" sz="2800" dirty="0">
                <a:latin typeface="SimSun" pitchFamily="2" charset="-122"/>
                <a:ea typeface="SimSun" pitchFamily="2" charset="-122"/>
              </a:rPr>
              <a:t>机构分布</a:t>
            </a:r>
            <a:endParaRPr lang="ru-RU" sz="2800" dirty="0">
              <a:ea typeface="SimSun" pitchFamily="2" charset="-122"/>
            </a:endParaRPr>
          </a:p>
        </p:txBody>
      </p:sp>
      <p:sp>
        <p:nvSpPr>
          <p:cNvPr id="7" name="Прямоугольник 6"/>
          <p:cNvSpPr/>
          <p:nvPr/>
        </p:nvSpPr>
        <p:spPr>
          <a:xfrm>
            <a:off x="7814572" y="1489979"/>
            <a:ext cx="4009128" cy="4832092"/>
          </a:xfrm>
          <a:prstGeom prst="rect">
            <a:avLst/>
          </a:prstGeom>
        </p:spPr>
        <p:txBody>
          <a:bodyPr wrap="square">
            <a:spAutoFit/>
          </a:bodyPr>
          <a:lstStyle/>
          <a:p>
            <a:pPr marL="285750" indent="-285750">
              <a:buFont typeface="Arial" pitchFamily="34" charset="0"/>
              <a:buChar char="•"/>
            </a:pPr>
            <a:r>
              <a:rPr lang="zh-CN" altLang="en-US" dirty="0"/>
              <a:t>在</a:t>
            </a:r>
            <a:r>
              <a:rPr lang="ru-RU" dirty="0"/>
              <a:t>3</a:t>
            </a:r>
            <a:r>
              <a:rPr lang="zh-CN" altLang="en-US" dirty="0"/>
              <a:t>个国家有办事处：俄罗</a:t>
            </a:r>
            <a:r>
              <a:rPr lang="zh-CN" altLang="en-US" dirty="0" smtClean="0"/>
              <a:t>斯</a:t>
            </a:r>
            <a:r>
              <a:rPr lang="ru-RU" dirty="0" smtClean="0"/>
              <a:t>、</a:t>
            </a:r>
            <a:endParaRPr lang="en-US" dirty="0" smtClean="0"/>
          </a:p>
          <a:p>
            <a:r>
              <a:rPr lang="en-US" altLang="zh-CN" dirty="0" smtClean="0"/>
              <a:t>     </a:t>
            </a:r>
            <a:r>
              <a:rPr lang="zh-CN" altLang="en-US" dirty="0" smtClean="0"/>
              <a:t>亚</a:t>
            </a:r>
            <a:r>
              <a:rPr lang="zh-CN" altLang="en-US" dirty="0"/>
              <a:t>美尼</a:t>
            </a:r>
            <a:r>
              <a:rPr lang="zh-CN" altLang="en-US" dirty="0" smtClean="0"/>
              <a:t>亚</a:t>
            </a:r>
            <a:r>
              <a:rPr lang="ja-JP" altLang="en-US" dirty="0"/>
              <a:t>和</a:t>
            </a:r>
            <a:r>
              <a:rPr lang="zh-CN" altLang="en-US" dirty="0" smtClean="0"/>
              <a:t>乌</a:t>
            </a:r>
            <a:r>
              <a:rPr lang="zh-CN" altLang="en-US" dirty="0"/>
              <a:t>克</a:t>
            </a:r>
            <a:r>
              <a:rPr lang="zh-CN" altLang="en-US" dirty="0" smtClean="0"/>
              <a:t>兰。</a:t>
            </a:r>
            <a:endParaRPr lang="ru-RU" dirty="0"/>
          </a:p>
          <a:p>
            <a:pPr marL="285750" indent="-285750">
              <a:spcAft>
                <a:spcPts val="600"/>
              </a:spcAft>
              <a:buFont typeface="Wingdings" panose="05000000000000000000" pitchFamily="2" charset="2"/>
              <a:buChar char="ü"/>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dirty="0"/>
              <a:t>在俄罗斯有</a:t>
            </a:r>
            <a:r>
              <a:rPr lang="ru-RU" dirty="0"/>
              <a:t>7</a:t>
            </a:r>
            <a:r>
              <a:rPr lang="zh-CN" altLang="en-US" dirty="0"/>
              <a:t>个办事处：莫</a:t>
            </a:r>
            <a:r>
              <a:rPr lang="zh-CN" altLang="en-US" dirty="0" smtClean="0"/>
              <a:t>斯科</a:t>
            </a:r>
            <a:r>
              <a:rPr lang="ru-RU" dirty="0" smtClean="0"/>
              <a:t>、</a:t>
            </a:r>
            <a:r>
              <a:rPr lang="zh-CN" altLang="en-US" dirty="0" smtClean="0"/>
              <a:t>圣</a:t>
            </a:r>
            <a:r>
              <a:rPr lang="zh-CN" altLang="en-US" dirty="0"/>
              <a:t>彼得</a:t>
            </a:r>
            <a:r>
              <a:rPr lang="zh-CN" altLang="en-US" dirty="0" smtClean="0"/>
              <a:t>堡</a:t>
            </a:r>
            <a:r>
              <a:rPr lang="ru-RU" dirty="0"/>
              <a:t>、</a:t>
            </a:r>
            <a:r>
              <a:rPr lang="zh-CN" altLang="en-US" dirty="0" smtClean="0"/>
              <a:t>喀山</a:t>
            </a:r>
            <a:r>
              <a:rPr lang="ru-RU" dirty="0"/>
              <a:t>、</a:t>
            </a:r>
            <a:r>
              <a:rPr lang="zh-CN" altLang="en-US" dirty="0" smtClean="0"/>
              <a:t>克</a:t>
            </a:r>
            <a:r>
              <a:rPr lang="zh-CN" altLang="en-US" dirty="0"/>
              <a:t>拉斯诺达</a:t>
            </a:r>
            <a:r>
              <a:rPr lang="zh-CN" altLang="en-US" dirty="0" smtClean="0"/>
              <a:t>尔</a:t>
            </a:r>
            <a:r>
              <a:rPr lang="ru-RU" dirty="0"/>
              <a:t>、</a:t>
            </a:r>
            <a:r>
              <a:rPr lang="zh-CN" altLang="en-US" dirty="0" smtClean="0"/>
              <a:t>乌法</a:t>
            </a:r>
            <a:r>
              <a:rPr lang="ru-RU" dirty="0" smtClean="0"/>
              <a:t>、</a:t>
            </a:r>
            <a:r>
              <a:rPr lang="zh-CN" altLang="en-US" dirty="0" smtClean="0"/>
              <a:t>叶</a:t>
            </a:r>
            <a:r>
              <a:rPr lang="zh-CN" altLang="en-US" dirty="0"/>
              <a:t>卡捷琳</a:t>
            </a:r>
            <a:r>
              <a:rPr lang="zh-CN" altLang="en-US" dirty="0" smtClean="0"/>
              <a:t>堡</a:t>
            </a:r>
            <a:r>
              <a:rPr lang="ja-JP" altLang="en-US" dirty="0"/>
              <a:t>和</a:t>
            </a:r>
            <a:r>
              <a:rPr lang="zh-CN" altLang="en-US" dirty="0" smtClean="0"/>
              <a:t>新</a:t>
            </a:r>
            <a:r>
              <a:rPr lang="zh-CN" altLang="en-US" dirty="0"/>
              <a:t>西伯利亚</a:t>
            </a:r>
            <a:r>
              <a:rPr lang="zh-CN" altLang="en-US" sz="2000" dirty="0"/>
              <a:t>。</a:t>
            </a:r>
            <a:endParaRPr lang="ru-RU" sz="2000" dirty="0"/>
          </a:p>
          <a:p>
            <a:pPr marL="285750" indent="-285750">
              <a:spcAft>
                <a:spcPts val="600"/>
              </a:spcAft>
              <a:buFont typeface="Wingdings" panose="05000000000000000000" pitchFamily="2" charset="2"/>
              <a:buChar char="ü"/>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dirty="0"/>
              <a:t>在</a:t>
            </a:r>
            <a:r>
              <a:rPr lang="ru-RU" dirty="0"/>
              <a:t>7</a:t>
            </a:r>
            <a:r>
              <a:rPr lang="zh-CN" altLang="en-US" dirty="0"/>
              <a:t>个俄罗斯的城市有仓库</a:t>
            </a:r>
            <a:r>
              <a:rPr lang="zh-CN" altLang="en-US" dirty="0" smtClean="0"/>
              <a:t>：</a:t>
            </a:r>
            <a:endParaRPr lang="en-US" altLang="zh-CN" dirty="0" smtClean="0"/>
          </a:p>
          <a:p>
            <a:r>
              <a:rPr lang="en-US" altLang="zh-CN" dirty="0"/>
              <a:t> </a:t>
            </a:r>
            <a:r>
              <a:rPr lang="en-US" altLang="zh-CN" dirty="0" smtClean="0"/>
              <a:t>    </a:t>
            </a:r>
            <a:r>
              <a:rPr lang="zh-CN" altLang="en-US" dirty="0" smtClean="0"/>
              <a:t>莫</a:t>
            </a:r>
            <a:r>
              <a:rPr lang="zh-CN" altLang="en-US" dirty="0"/>
              <a:t>斯科，圣彼得</a:t>
            </a:r>
            <a:r>
              <a:rPr lang="zh-CN" altLang="en-US" dirty="0" smtClean="0"/>
              <a:t>堡</a:t>
            </a:r>
            <a:r>
              <a:rPr lang="ru-RU" dirty="0"/>
              <a:t>、</a:t>
            </a:r>
            <a:r>
              <a:rPr lang="zh-CN" altLang="en-US" dirty="0" smtClean="0"/>
              <a:t>喀山</a:t>
            </a:r>
            <a:r>
              <a:rPr lang="ru-RU" dirty="0" smtClean="0"/>
              <a:t>、</a:t>
            </a:r>
            <a:endParaRPr lang="en-US" dirty="0" smtClean="0"/>
          </a:p>
          <a:p>
            <a:r>
              <a:rPr lang="en-US" altLang="zh-CN" dirty="0"/>
              <a:t> </a:t>
            </a:r>
            <a:r>
              <a:rPr lang="en-US" altLang="zh-CN" dirty="0" smtClean="0"/>
              <a:t>    </a:t>
            </a:r>
            <a:r>
              <a:rPr lang="zh-CN" altLang="en-US" dirty="0" smtClean="0"/>
              <a:t>克</a:t>
            </a:r>
            <a:r>
              <a:rPr lang="zh-CN" altLang="en-US" dirty="0"/>
              <a:t>拉斯诺达</a:t>
            </a:r>
            <a:r>
              <a:rPr lang="zh-CN" altLang="en-US" dirty="0" smtClean="0"/>
              <a:t>尔</a:t>
            </a:r>
            <a:r>
              <a:rPr lang="ru-RU" dirty="0"/>
              <a:t>、</a:t>
            </a:r>
            <a:r>
              <a:rPr lang="zh-CN" altLang="en-US" dirty="0" smtClean="0"/>
              <a:t>乌法</a:t>
            </a:r>
            <a:r>
              <a:rPr lang="ru-RU" dirty="0"/>
              <a:t>、</a:t>
            </a:r>
            <a:r>
              <a:rPr lang="zh-CN" altLang="en-US" dirty="0" smtClean="0"/>
              <a:t>叶</a:t>
            </a:r>
            <a:r>
              <a:rPr lang="zh-CN" altLang="en-US" dirty="0"/>
              <a:t>卡捷琳</a:t>
            </a:r>
            <a:r>
              <a:rPr lang="zh-CN" altLang="en-US" dirty="0" smtClean="0"/>
              <a:t>堡</a:t>
            </a:r>
            <a:endParaRPr lang="en-US" altLang="zh-CN" dirty="0"/>
          </a:p>
          <a:p>
            <a:r>
              <a:rPr lang="zh-CN" altLang="en-US" dirty="0" smtClean="0"/>
              <a:t>      </a:t>
            </a:r>
            <a:r>
              <a:rPr lang="ja-JP" altLang="en-US" dirty="0" smtClean="0"/>
              <a:t>和</a:t>
            </a:r>
            <a:r>
              <a:rPr lang="zh-CN" altLang="en-US" dirty="0" smtClean="0"/>
              <a:t>新</a:t>
            </a:r>
            <a:r>
              <a:rPr lang="zh-CN" altLang="en-US" dirty="0"/>
              <a:t>西伯利亚。</a:t>
            </a:r>
            <a:endParaRPr lang="ru-RU" dirty="0"/>
          </a:p>
          <a:p>
            <a:pPr marL="285750" indent="-285750">
              <a:spcAft>
                <a:spcPts val="600"/>
              </a:spcAft>
              <a:buFont typeface="Wingdings" panose="05000000000000000000" pitchFamily="2" charset="2"/>
              <a:buChar char="ü"/>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dirty="0"/>
              <a:t>在</a:t>
            </a:r>
            <a:r>
              <a:rPr lang="ru-RU" dirty="0"/>
              <a:t>220</a:t>
            </a:r>
            <a:r>
              <a:rPr lang="zh-CN" altLang="en-US" dirty="0"/>
              <a:t>个俄罗斯的城市</a:t>
            </a:r>
            <a:r>
              <a:rPr lang="zh-CN" altLang="en-US" u="sng" dirty="0"/>
              <a:t>我们</a:t>
            </a:r>
            <a:r>
              <a:rPr lang="zh-CN" altLang="en-US" dirty="0" smtClean="0"/>
              <a:t>有</a:t>
            </a:r>
            <a:endParaRPr lang="en-US" altLang="zh-CN" dirty="0" smtClean="0"/>
          </a:p>
          <a:p>
            <a:r>
              <a:rPr lang="en-US" dirty="0" smtClean="0"/>
              <a:t>      </a:t>
            </a:r>
            <a:r>
              <a:rPr lang="ru-RU" dirty="0" smtClean="0"/>
              <a:t>400</a:t>
            </a:r>
            <a:r>
              <a:rPr lang="zh-CN" altLang="en-US" dirty="0"/>
              <a:t>多个维修中心和配件仓</a:t>
            </a:r>
            <a:r>
              <a:rPr lang="zh-CN" altLang="en-US" dirty="0" smtClean="0"/>
              <a:t>库</a:t>
            </a:r>
            <a:r>
              <a:rPr lang="zh-CN" altLang="en-US" dirty="0"/>
              <a:t>。</a:t>
            </a:r>
            <a:endParaRPr lang="ru-RU" dirty="0"/>
          </a:p>
          <a:p>
            <a:pPr marL="285750" indent="-285750">
              <a:spcAft>
                <a:spcPts val="600"/>
              </a:spcAft>
              <a:buFont typeface="Wingdings" panose="05000000000000000000" pitchFamily="2" charset="2"/>
              <a:buChar char="ü"/>
            </a:pPr>
            <a:endParaRPr lang="ru-RU" sz="800" b="1" dirty="0" smtClean="0">
              <a:solidFill>
                <a:srgbClr val="C00000"/>
              </a:solidFill>
              <a:ea typeface="Calibri" panose="020F0502020204030204" pitchFamily="34" charset="0"/>
              <a:cs typeface="Arial" panose="020B0604020202020204" pitchFamily="34" charset="0"/>
            </a:endParaRPr>
          </a:p>
          <a:p>
            <a:pPr marL="285750" indent="-285750">
              <a:buFont typeface="Arial" pitchFamily="34" charset="0"/>
              <a:buChar char="•"/>
            </a:pPr>
            <a:r>
              <a:rPr lang="zh-CN" altLang="en-US" dirty="0"/>
              <a:t>在</a:t>
            </a:r>
            <a:r>
              <a:rPr lang="ru-RU" dirty="0"/>
              <a:t>3</a:t>
            </a:r>
            <a:r>
              <a:rPr lang="zh-CN" altLang="en-US" dirty="0"/>
              <a:t>个俄罗斯的城市：莫斯</a:t>
            </a:r>
            <a:r>
              <a:rPr lang="zh-CN" altLang="en-US" dirty="0" smtClean="0"/>
              <a:t>科</a:t>
            </a:r>
            <a:r>
              <a:rPr lang="ru-RU" dirty="0" smtClean="0"/>
              <a:t>、</a:t>
            </a:r>
            <a:endParaRPr lang="en-US" dirty="0" smtClean="0"/>
          </a:p>
          <a:p>
            <a:r>
              <a:rPr lang="en-US" altLang="zh-CN" dirty="0"/>
              <a:t> </a:t>
            </a:r>
            <a:r>
              <a:rPr lang="en-US" altLang="zh-CN" dirty="0" smtClean="0"/>
              <a:t>    </a:t>
            </a:r>
            <a:r>
              <a:rPr lang="zh-CN" altLang="en-US" dirty="0" smtClean="0"/>
              <a:t>圣彼得堡</a:t>
            </a:r>
            <a:r>
              <a:rPr lang="zh-CN" altLang="en-US" dirty="0"/>
              <a:t>和</a:t>
            </a:r>
            <a:r>
              <a:rPr lang="zh-CN" altLang="en-US" dirty="0" smtClean="0"/>
              <a:t>喀山</a:t>
            </a:r>
            <a:r>
              <a:rPr lang="zh-CN" altLang="en-US" dirty="0"/>
              <a:t>有</a:t>
            </a:r>
            <a:r>
              <a:rPr lang="zh-CN" altLang="en-US" dirty="0" smtClean="0"/>
              <a:t>我们自</a:t>
            </a:r>
            <a:r>
              <a:rPr lang="zh-CN" altLang="en-US" dirty="0"/>
              <a:t>己</a:t>
            </a:r>
            <a:r>
              <a:rPr lang="zh-CN" altLang="en-US" dirty="0" smtClean="0"/>
              <a:t>的</a:t>
            </a:r>
            <a:endParaRPr lang="en-US" altLang="zh-CN" dirty="0" smtClean="0"/>
          </a:p>
          <a:p>
            <a:r>
              <a:rPr lang="en-US" altLang="zh-CN" dirty="0" smtClean="0"/>
              <a:t>     </a:t>
            </a:r>
            <a:r>
              <a:rPr lang="zh-CN" altLang="en-US" dirty="0" smtClean="0"/>
              <a:t>零</a:t>
            </a:r>
            <a:r>
              <a:rPr lang="zh-CN" altLang="en-US" dirty="0"/>
              <a:t>售商</a:t>
            </a:r>
            <a:r>
              <a:rPr lang="zh-CN" altLang="en-US" dirty="0" smtClean="0"/>
              <a:t>店</a:t>
            </a:r>
            <a:r>
              <a:rPr lang="zh-CN" altLang="en-US" sz="2000" dirty="0"/>
              <a:t>。</a:t>
            </a:r>
            <a:endParaRPr lang="ru-RU" sz="2000" dirty="0"/>
          </a:p>
        </p:txBody>
      </p:sp>
      <p:pic>
        <p:nvPicPr>
          <p:cNvPr id="2" name="Рисунок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300" y="1566180"/>
            <a:ext cx="7263691" cy="4974320"/>
          </a:xfrm>
          <a:prstGeom prst="rect">
            <a:avLst/>
          </a:prstGeom>
          <a:effectLst>
            <a:outerShdw blurRad="63500" sx="102000" sy="102000" algn="ctr" rotWithShape="0">
              <a:schemeClr val="tx1">
                <a:lumMod val="65000"/>
                <a:lumOff val="35000"/>
                <a:alpha val="40000"/>
              </a:schemeClr>
            </a:outerShdw>
          </a:effectLst>
        </p:spPr>
      </p:pic>
      <p:sp>
        <p:nvSpPr>
          <p:cNvPr id="8" name="Овал 7"/>
          <p:cNvSpPr/>
          <p:nvPr/>
        </p:nvSpPr>
        <p:spPr>
          <a:xfrm>
            <a:off x="543421" y="4245118"/>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Овал 14"/>
          <p:cNvSpPr/>
          <p:nvPr/>
        </p:nvSpPr>
        <p:spPr>
          <a:xfrm>
            <a:off x="1398828" y="3045583"/>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Овал 16"/>
          <p:cNvSpPr/>
          <p:nvPr/>
        </p:nvSpPr>
        <p:spPr>
          <a:xfrm>
            <a:off x="2959125" y="3043770"/>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17"/>
          <p:cNvSpPr/>
          <p:nvPr/>
        </p:nvSpPr>
        <p:spPr>
          <a:xfrm>
            <a:off x="2323780" y="6131098"/>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Овал 18"/>
          <p:cNvSpPr/>
          <p:nvPr/>
        </p:nvSpPr>
        <p:spPr>
          <a:xfrm>
            <a:off x="1665019" y="5275692"/>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3808451" y="3319072"/>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20"/>
          <p:cNvSpPr/>
          <p:nvPr/>
        </p:nvSpPr>
        <p:spPr>
          <a:xfrm>
            <a:off x="4437716" y="2807795"/>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Овал 21"/>
          <p:cNvSpPr/>
          <p:nvPr/>
        </p:nvSpPr>
        <p:spPr>
          <a:xfrm>
            <a:off x="486955" y="1972715"/>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Овал 24"/>
          <p:cNvSpPr/>
          <p:nvPr/>
        </p:nvSpPr>
        <p:spPr>
          <a:xfrm>
            <a:off x="7376721" y="3231148"/>
            <a:ext cx="105508" cy="8792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23" name="Прямая соединительная линия 22"/>
          <p:cNvCxnSpPr/>
          <p:nvPr/>
        </p:nvCxnSpPr>
        <p:spPr>
          <a:xfrm>
            <a:off x="3763298"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24" name="Рисунок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spTree>
    <p:extLst>
      <p:ext uri="{BB962C8B-B14F-4D97-AF65-F5344CB8AC3E}">
        <p14:creationId xmlns:p14="http://schemas.microsoft.com/office/powerpoint/2010/main" val="42555437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a:spLocks noGrp="1"/>
          </p:cNvSpPr>
          <p:nvPr>
            <p:ph type="title"/>
          </p:nvPr>
        </p:nvSpPr>
        <p:spPr>
          <a:xfrm>
            <a:off x="3629785" y="268488"/>
            <a:ext cx="7560450" cy="615178"/>
          </a:xfrm>
        </p:spPr>
        <p:txBody>
          <a:bodyPr>
            <a:normAutofit/>
          </a:bodyPr>
          <a:lstStyle/>
          <a:p>
            <a:r>
              <a:rPr lang="en-US" sz="2800" dirty="0"/>
              <a:t>TERMOROS </a:t>
            </a:r>
            <a:r>
              <a:rPr lang="zh-CN" altLang="en-US" sz="2800" dirty="0"/>
              <a:t>集团公司</a:t>
            </a:r>
            <a:endParaRPr lang="ru-RU" sz="2800" dirty="0"/>
          </a:p>
        </p:txBody>
      </p:sp>
      <p:sp>
        <p:nvSpPr>
          <p:cNvPr id="8" name="Прямоугольник 7"/>
          <p:cNvSpPr/>
          <p:nvPr/>
        </p:nvSpPr>
        <p:spPr>
          <a:xfrm>
            <a:off x="462013" y="1497272"/>
            <a:ext cx="11184555" cy="327258"/>
          </a:xfrm>
          <a:prstGeom prst="rect">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TextBox 3"/>
          <p:cNvSpPr txBox="1"/>
          <p:nvPr/>
        </p:nvSpPr>
        <p:spPr>
          <a:xfrm>
            <a:off x="456454" y="1455198"/>
            <a:ext cx="1867301" cy="400110"/>
          </a:xfrm>
          <a:prstGeom prst="rect">
            <a:avLst/>
          </a:prstGeom>
          <a:noFill/>
        </p:spPr>
        <p:txBody>
          <a:bodyPr wrap="square" rtlCol="0">
            <a:spAutoFit/>
          </a:bodyPr>
          <a:lstStyle/>
          <a:p>
            <a:pPr algn="ctr"/>
            <a:r>
              <a:rPr lang="zh-CN" altLang="en-US" sz="2000" b="1" dirty="0">
                <a:solidFill>
                  <a:schemeClr val="bg1"/>
                </a:solidFill>
                <a:latin typeface="SimSun" pitchFamily="2" charset="-122"/>
                <a:ea typeface="SimSun" pitchFamily="2" charset="-122"/>
              </a:rPr>
              <a:t>生</a:t>
            </a:r>
            <a:r>
              <a:rPr lang="zh-CN" altLang="en-US" sz="2000" b="1" dirty="0" smtClean="0">
                <a:solidFill>
                  <a:schemeClr val="bg1"/>
                </a:solidFill>
                <a:latin typeface="SimSun" pitchFamily="2" charset="-122"/>
                <a:ea typeface="SimSun" pitchFamily="2" charset="-122"/>
              </a:rPr>
              <a:t>产</a:t>
            </a:r>
            <a:endParaRPr lang="ru-RU" sz="1600" dirty="0">
              <a:solidFill>
                <a:schemeClr val="bg1"/>
              </a:solidFill>
            </a:endParaRPr>
          </a:p>
        </p:txBody>
      </p:sp>
      <p:sp>
        <p:nvSpPr>
          <p:cNvPr id="10" name="TextBox 9"/>
          <p:cNvSpPr txBox="1"/>
          <p:nvPr/>
        </p:nvSpPr>
        <p:spPr>
          <a:xfrm>
            <a:off x="2680024" y="1455198"/>
            <a:ext cx="1920849" cy="400110"/>
          </a:xfrm>
          <a:prstGeom prst="rect">
            <a:avLst/>
          </a:prstGeom>
          <a:noFill/>
        </p:spPr>
        <p:txBody>
          <a:bodyPr wrap="square" rtlCol="0">
            <a:spAutoFit/>
          </a:bodyPr>
          <a:lstStyle/>
          <a:p>
            <a:pPr algn="ctr"/>
            <a:r>
              <a:rPr lang="zh-CN" altLang="en-US" sz="2000" b="1" dirty="0">
                <a:solidFill>
                  <a:schemeClr val="bg1"/>
                </a:solidFill>
              </a:rPr>
              <a:t>批发销售</a:t>
            </a:r>
            <a:endParaRPr lang="ru-RU" sz="2000" b="1" dirty="0">
              <a:solidFill>
                <a:schemeClr val="bg1"/>
              </a:solidFill>
            </a:endParaRPr>
          </a:p>
        </p:txBody>
      </p:sp>
      <p:sp>
        <p:nvSpPr>
          <p:cNvPr id="11" name="TextBox 10"/>
          <p:cNvSpPr txBox="1"/>
          <p:nvPr/>
        </p:nvSpPr>
        <p:spPr>
          <a:xfrm>
            <a:off x="4953301" y="1455198"/>
            <a:ext cx="1920849" cy="400110"/>
          </a:xfrm>
          <a:prstGeom prst="rect">
            <a:avLst/>
          </a:prstGeom>
          <a:noFill/>
        </p:spPr>
        <p:txBody>
          <a:bodyPr wrap="square" rtlCol="0">
            <a:spAutoFit/>
          </a:bodyPr>
          <a:lstStyle/>
          <a:p>
            <a:pPr algn="ctr"/>
            <a:r>
              <a:rPr lang="ja-JP" altLang="en-US" sz="2000" b="1" dirty="0">
                <a:solidFill>
                  <a:schemeClr val="bg1"/>
                </a:solidFill>
                <a:latin typeface="SimSun" pitchFamily="2" charset="-122"/>
                <a:ea typeface="SimSun" pitchFamily="2" charset="-122"/>
              </a:rPr>
              <a:t>设</a:t>
            </a:r>
            <a:r>
              <a:rPr lang="ja-JP" altLang="en-US" sz="2000" b="1" dirty="0" smtClean="0">
                <a:solidFill>
                  <a:schemeClr val="bg1"/>
                </a:solidFill>
                <a:latin typeface="SimSun" pitchFamily="2" charset="-122"/>
                <a:ea typeface="SimSun" pitchFamily="2" charset="-122"/>
              </a:rPr>
              <a:t>计</a:t>
            </a:r>
            <a:r>
              <a:rPr lang="zh-CN" altLang="en-US" sz="2000" b="1" dirty="0">
                <a:solidFill>
                  <a:schemeClr val="bg1"/>
                </a:solidFill>
                <a:latin typeface="SimSun" pitchFamily="2" charset="-122"/>
                <a:ea typeface="SimSun" pitchFamily="2" charset="-122"/>
              </a:rPr>
              <a:t>与</a:t>
            </a:r>
            <a:r>
              <a:rPr lang="ja-JP" altLang="en-US" sz="2000" b="1" dirty="0" smtClean="0">
                <a:solidFill>
                  <a:schemeClr val="bg1"/>
                </a:solidFill>
                <a:latin typeface="SimSun" pitchFamily="2" charset="-122"/>
                <a:ea typeface="SimSun" pitchFamily="2" charset="-122"/>
              </a:rPr>
              <a:t>安</a:t>
            </a:r>
            <a:r>
              <a:rPr lang="ja-JP" altLang="en-US" sz="2000" b="1" dirty="0">
                <a:solidFill>
                  <a:schemeClr val="bg1"/>
                </a:solidFill>
                <a:latin typeface="SimSun" pitchFamily="2" charset="-122"/>
                <a:ea typeface="SimSun" pitchFamily="2" charset="-122"/>
              </a:rPr>
              <a:t>装</a:t>
            </a:r>
            <a:endParaRPr lang="ru-RU" sz="2000" b="1" dirty="0">
              <a:solidFill>
                <a:schemeClr val="bg1"/>
              </a:solidFill>
              <a:ea typeface="SimSun" pitchFamily="2" charset="-122"/>
            </a:endParaRPr>
          </a:p>
        </p:txBody>
      </p:sp>
      <p:sp>
        <p:nvSpPr>
          <p:cNvPr id="12" name="TextBox 11"/>
          <p:cNvSpPr txBox="1"/>
          <p:nvPr/>
        </p:nvSpPr>
        <p:spPr>
          <a:xfrm>
            <a:off x="6906728" y="1455198"/>
            <a:ext cx="2458649" cy="400110"/>
          </a:xfrm>
          <a:prstGeom prst="rect">
            <a:avLst/>
          </a:prstGeom>
          <a:noFill/>
        </p:spPr>
        <p:txBody>
          <a:bodyPr wrap="square" rtlCol="0">
            <a:spAutoFit/>
          </a:bodyPr>
          <a:lstStyle/>
          <a:p>
            <a:pPr algn="ctr"/>
            <a:r>
              <a:rPr lang="zh-CN" altLang="en-US" sz="2000" b="1" dirty="0">
                <a:solidFill>
                  <a:schemeClr val="bg1"/>
                </a:solidFill>
                <a:latin typeface="SimSun" pitchFamily="2" charset="-122"/>
                <a:ea typeface="SimSun" pitchFamily="2" charset="-122"/>
              </a:rPr>
              <a:t>零售店</a:t>
            </a:r>
            <a:endParaRPr lang="ru-RU" sz="2000" b="1" dirty="0">
              <a:solidFill>
                <a:schemeClr val="bg1"/>
              </a:solidFill>
              <a:ea typeface="SimSun" pitchFamily="2" charset="-122"/>
            </a:endParaRPr>
          </a:p>
        </p:txBody>
      </p:sp>
      <p:sp>
        <p:nvSpPr>
          <p:cNvPr id="13" name="TextBox 12"/>
          <p:cNvSpPr txBox="1"/>
          <p:nvPr/>
        </p:nvSpPr>
        <p:spPr>
          <a:xfrm>
            <a:off x="9024784" y="1455198"/>
            <a:ext cx="2888077" cy="400110"/>
          </a:xfrm>
          <a:prstGeom prst="rect">
            <a:avLst/>
          </a:prstGeom>
          <a:noFill/>
        </p:spPr>
        <p:txBody>
          <a:bodyPr wrap="square" rtlCol="0">
            <a:spAutoFit/>
          </a:bodyPr>
          <a:lstStyle/>
          <a:p>
            <a:pPr algn="ctr"/>
            <a:r>
              <a:rPr lang="zh-CN" altLang="en-US" sz="2000" b="1" dirty="0">
                <a:solidFill>
                  <a:schemeClr val="bg1"/>
                </a:solidFill>
              </a:rPr>
              <a:t>售后服务</a:t>
            </a:r>
            <a:endParaRPr lang="ru-RU" sz="2000" b="1" dirty="0">
              <a:solidFill>
                <a:schemeClr val="bg1"/>
              </a:solidFill>
            </a:endParaRPr>
          </a:p>
        </p:txBody>
      </p:sp>
      <p:pic>
        <p:nvPicPr>
          <p:cNvPr id="3076" name="Picture 4" descr="Теплотехника"/>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14729"/>
            <a:ext cx="2453208" cy="163174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Оптовая торговля - Интернет магазин постельного белья"/>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33900" y="1905103"/>
            <a:ext cx="2191771" cy="1698624"/>
          </a:xfrm>
          <a:prstGeom prst="rect">
            <a:avLst/>
          </a:prstGeom>
          <a:noFill/>
          <a:extLst>
            <a:ext uri="{909E8E84-426E-40DD-AFC4-6F175D3DCCD1}">
              <a14:hiddenFill xmlns:a14="http://schemas.microsoft.com/office/drawing/2010/main">
                <a:solidFill>
                  <a:srgbClr val="FFFFFF"/>
                </a:solidFill>
              </a14:hiddenFill>
            </a:ext>
          </a:extLst>
        </p:spPr>
      </p:pic>
      <p:sp>
        <p:nvSpPr>
          <p:cNvPr id="17" name="Прямоугольник 16"/>
          <p:cNvSpPr/>
          <p:nvPr/>
        </p:nvSpPr>
        <p:spPr>
          <a:xfrm>
            <a:off x="0" y="1015398"/>
            <a:ext cx="456454" cy="2657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5" name="Рисунок 14"/>
          <p:cNvPicPr>
            <a:picLocks noChangeAspect="1"/>
          </p:cNvPicPr>
          <p:nvPr/>
        </p:nvPicPr>
        <p:blipFill>
          <a:blip r:embed="rId4"/>
          <a:stretch>
            <a:fillRect/>
          </a:stretch>
        </p:blipFill>
        <p:spPr>
          <a:xfrm>
            <a:off x="4806363" y="1905103"/>
            <a:ext cx="2145061" cy="1639758"/>
          </a:xfrm>
          <a:prstGeom prst="rect">
            <a:avLst/>
          </a:prstGeom>
        </p:spPr>
      </p:pic>
      <p:pic>
        <p:nvPicPr>
          <p:cNvPr id="3080" name="Picture 8" descr="Специалисты нашей компании осуществляют гарантийный и постгарантийный - Строительство / ремонт / уборка в Алматы на Slando"/>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287748" y="1883430"/>
            <a:ext cx="2349197" cy="1691422"/>
          </a:xfrm>
          <a:prstGeom prst="rect">
            <a:avLst/>
          </a:prstGeom>
          <a:noFill/>
          <a:extLst>
            <a:ext uri="{909E8E84-426E-40DD-AFC4-6F175D3DCCD1}">
              <a14:hiddenFill xmlns:a14="http://schemas.microsoft.com/office/drawing/2010/main">
                <a:solidFill>
                  <a:srgbClr val="FFFFFF"/>
                </a:solidFill>
              </a14:hiddenFill>
            </a:ext>
          </a:extLst>
        </p:spPr>
      </p:pic>
      <p:sp>
        <p:nvSpPr>
          <p:cNvPr id="23" name="Прямоугольник 22"/>
          <p:cNvSpPr/>
          <p:nvPr/>
        </p:nvSpPr>
        <p:spPr>
          <a:xfrm>
            <a:off x="2452717" y="1231175"/>
            <a:ext cx="81183" cy="2657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Прямоугольник 23"/>
          <p:cNvSpPr/>
          <p:nvPr/>
        </p:nvSpPr>
        <p:spPr>
          <a:xfrm>
            <a:off x="4732315" y="1383575"/>
            <a:ext cx="81183" cy="2657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p:cNvSpPr/>
          <p:nvPr/>
        </p:nvSpPr>
        <p:spPr>
          <a:xfrm>
            <a:off x="6964675" y="1083587"/>
            <a:ext cx="81183" cy="2657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Прямоугольник 25"/>
          <p:cNvSpPr/>
          <p:nvPr/>
        </p:nvSpPr>
        <p:spPr>
          <a:xfrm>
            <a:off x="9225699" y="1407882"/>
            <a:ext cx="81183" cy="2657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TextBox 18"/>
          <p:cNvSpPr txBox="1"/>
          <p:nvPr/>
        </p:nvSpPr>
        <p:spPr>
          <a:xfrm>
            <a:off x="376239" y="3650572"/>
            <a:ext cx="2163060" cy="2862322"/>
          </a:xfrm>
          <a:prstGeom prst="rect">
            <a:avLst/>
          </a:prstGeom>
          <a:noFill/>
        </p:spPr>
        <p:txBody>
          <a:bodyPr wrap="square" rtlCol="0">
            <a:spAutoFit/>
          </a:bodyPr>
          <a:lstStyle/>
          <a:p>
            <a:r>
              <a:rPr lang="zh-CN" altLang="en-US" sz="2000" dirty="0"/>
              <a:t>在俄罗斯生产高科技的暖房器</a:t>
            </a:r>
            <a:r>
              <a:rPr lang="en-US" sz="2000" dirty="0" err="1"/>
              <a:t>JagaRUS</a:t>
            </a:r>
            <a:r>
              <a:rPr lang="zh-CN" altLang="en-US" sz="2000" dirty="0" smtClean="0"/>
              <a:t>。</a:t>
            </a:r>
            <a:r>
              <a:rPr lang="ru-RU" sz="2000" dirty="0" smtClean="0"/>
              <a:t>30</a:t>
            </a:r>
            <a:r>
              <a:rPr lang="zh-CN" altLang="en-US" sz="2000" dirty="0"/>
              <a:t>年保修</a:t>
            </a:r>
            <a:r>
              <a:rPr lang="zh-CN" altLang="en-US" sz="2000" dirty="0" smtClean="0"/>
              <a:t>。</a:t>
            </a:r>
            <a:r>
              <a:rPr lang="ru-RU" sz="2000" dirty="0" smtClean="0"/>
              <a:t>200</a:t>
            </a:r>
            <a:r>
              <a:rPr lang="zh-CN" altLang="en-US" sz="2000" dirty="0"/>
              <a:t>多</a:t>
            </a:r>
            <a:r>
              <a:rPr lang="zh-CN" altLang="en-US" sz="2000" dirty="0">
                <a:latin typeface="+mn-ea"/>
              </a:rPr>
              <a:t>种颜</a:t>
            </a:r>
            <a:r>
              <a:rPr lang="zh-CN" altLang="en-US" sz="2000" dirty="0"/>
              <a:t>色。提供私人定制服务。</a:t>
            </a:r>
            <a:r>
              <a:rPr lang="en-US" sz="2000" dirty="0"/>
              <a:t>70%</a:t>
            </a:r>
            <a:r>
              <a:rPr lang="zh-CN" altLang="en-US" sz="2000" dirty="0"/>
              <a:t>多的暖器配件是在俄罗斯制造的。</a:t>
            </a:r>
            <a:endParaRPr lang="ru-RU" sz="2000" dirty="0"/>
          </a:p>
          <a:p>
            <a:endParaRPr lang="ru-RU" sz="2000" dirty="0"/>
          </a:p>
        </p:txBody>
      </p:sp>
      <p:sp>
        <p:nvSpPr>
          <p:cNvPr id="28" name="TextBox 27"/>
          <p:cNvSpPr txBox="1"/>
          <p:nvPr/>
        </p:nvSpPr>
        <p:spPr>
          <a:xfrm>
            <a:off x="2515483" y="3650572"/>
            <a:ext cx="2166503" cy="2862322"/>
          </a:xfrm>
          <a:prstGeom prst="rect">
            <a:avLst/>
          </a:prstGeom>
          <a:noFill/>
        </p:spPr>
        <p:txBody>
          <a:bodyPr wrap="square" rtlCol="0">
            <a:spAutoFit/>
          </a:bodyPr>
          <a:lstStyle/>
          <a:p>
            <a:r>
              <a:rPr lang="zh-CN" altLang="en-US" sz="2000" dirty="0"/>
              <a:t>批发销售高科技的俄</a:t>
            </a:r>
            <a:r>
              <a:rPr lang="zh-CN" altLang="en-US" sz="2000" dirty="0" smtClean="0">
                <a:latin typeface="+mn-ea"/>
              </a:rPr>
              <a:t>罗斯</a:t>
            </a:r>
            <a:r>
              <a:rPr lang="zh-CN" altLang="en-US" sz="2000" dirty="0">
                <a:latin typeface="+mn-ea"/>
              </a:rPr>
              <a:t>产</a:t>
            </a:r>
            <a:r>
              <a:rPr lang="zh-CN" altLang="en-US" sz="2000" dirty="0" smtClean="0">
                <a:latin typeface="+mn-ea"/>
              </a:rPr>
              <a:t>的</a:t>
            </a:r>
            <a:r>
              <a:rPr lang="ru-RU" sz="2000" dirty="0">
                <a:latin typeface="+mn-ea"/>
              </a:rPr>
              <a:t>、</a:t>
            </a:r>
            <a:r>
              <a:rPr lang="zh-CN" altLang="en-US" sz="2000" dirty="0" smtClean="0">
                <a:latin typeface="+mn-ea"/>
              </a:rPr>
              <a:t>欧</a:t>
            </a:r>
            <a:r>
              <a:rPr lang="zh-CN" altLang="en-US" sz="2000" dirty="0">
                <a:latin typeface="+mn-ea"/>
              </a:rPr>
              <a:t>洲</a:t>
            </a:r>
            <a:r>
              <a:rPr lang="zh-CN" altLang="en-US" sz="2000" dirty="0" smtClean="0">
                <a:latin typeface="+mn-ea"/>
              </a:rPr>
              <a:t>产的</a:t>
            </a:r>
            <a:r>
              <a:rPr lang="zh-CN" altLang="en-US" sz="2000" dirty="0">
                <a:latin typeface="+mn-ea"/>
              </a:rPr>
              <a:t>及</a:t>
            </a:r>
            <a:r>
              <a:rPr lang="zh-CN" altLang="en-US" sz="2000" dirty="0" smtClean="0">
                <a:latin typeface="+mn-ea"/>
              </a:rPr>
              <a:t>亚</a:t>
            </a:r>
            <a:r>
              <a:rPr lang="zh-CN" altLang="en-US" sz="2000" dirty="0">
                <a:latin typeface="+mn-ea"/>
              </a:rPr>
              <a:t>洲产的工程设备品牌。所有这些生产的设备品</a:t>
            </a:r>
            <a:r>
              <a:rPr lang="zh-CN" altLang="en-US" sz="2000" dirty="0" smtClean="0">
                <a:latin typeface="+mn-ea"/>
              </a:rPr>
              <a:t>牌</a:t>
            </a:r>
            <a:r>
              <a:rPr lang="ja-JP" altLang="en-US" sz="2000" dirty="0">
                <a:latin typeface="SimSun" panose="02010600030101010101" pitchFamily="2" charset="-122"/>
                <a:ea typeface="SimSun" panose="02010600030101010101" pitchFamily="2" charset="-122"/>
              </a:rPr>
              <a:t>都</a:t>
            </a:r>
            <a:r>
              <a:rPr lang="zh-CN" altLang="en-US" sz="2000" dirty="0" smtClean="0">
                <a:latin typeface="+mn-ea"/>
              </a:rPr>
              <a:t>在专</a:t>
            </a:r>
            <a:r>
              <a:rPr lang="zh-CN" altLang="en-US" sz="2000" dirty="0">
                <a:latin typeface="+mn-ea"/>
              </a:rPr>
              <a:t>门的实验室进</a:t>
            </a:r>
            <a:r>
              <a:rPr lang="zh-CN" altLang="en-US" sz="2000" dirty="0" smtClean="0">
                <a:latin typeface="+mn-ea"/>
              </a:rPr>
              <a:t>行</a:t>
            </a:r>
            <a:r>
              <a:rPr lang="ja-JP" altLang="en-US" sz="2000" dirty="0">
                <a:latin typeface="SimSun" panose="02010600030101010101" pitchFamily="2" charset="-122"/>
                <a:ea typeface="SimSun" panose="02010600030101010101" pitchFamily="2" charset="-122"/>
              </a:rPr>
              <a:t>严格</a:t>
            </a:r>
            <a:r>
              <a:rPr lang="zh-CN" altLang="en-US" sz="2000" dirty="0" smtClean="0">
                <a:latin typeface="+mn-ea"/>
              </a:rPr>
              <a:t>测</a:t>
            </a:r>
            <a:r>
              <a:rPr lang="zh-CN" altLang="en-US" sz="2000" dirty="0">
                <a:latin typeface="+mn-ea"/>
              </a:rPr>
              <a:t>试。</a:t>
            </a:r>
            <a:endParaRPr lang="ru-RU" sz="2000" dirty="0">
              <a:latin typeface="+mn-ea"/>
            </a:endParaRPr>
          </a:p>
          <a:p>
            <a:r>
              <a:rPr lang="ru-RU" sz="2000" dirty="0" smtClean="0">
                <a:latin typeface="+mn-ea"/>
              </a:rPr>
              <a:t> </a:t>
            </a:r>
            <a:endParaRPr lang="ru-RU" sz="2000" dirty="0">
              <a:latin typeface="+mn-ea"/>
            </a:endParaRPr>
          </a:p>
        </p:txBody>
      </p:sp>
      <p:sp>
        <p:nvSpPr>
          <p:cNvPr id="29" name="TextBox 28"/>
          <p:cNvSpPr txBox="1"/>
          <p:nvPr/>
        </p:nvSpPr>
        <p:spPr>
          <a:xfrm>
            <a:off x="4809248" y="3650572"/>
            <a:ext cx="2191769" cy="2862322"/>
          </a:xfrm>
          <a:prstGeom prst="rect">
            <a:avLst/>
          </a:prstGeom>
          <a:noFill/>
        </p:spPr>
        <p:txBody>
          <a:bodyPr wrap="square" rtlCol="0">
            <a:spAutoFit/>
          </a:bodyPr>
          <a:lstStyle/>
          <a:p>
            <a:r>
              <a:rPr lang="zh-CN" altLang="en-US" sz="2000" dirty="0"/>
              <a:t>全套工程项目的运作</a:t>
            </a:r>
            <a:r>
              <a:rPr lang="ru-RU" sz="2000" dirty="0"/>
              <a:t>,</a:t>
            </a:r>
            <a:r>
              <a:rPr lang="zh-CN" altLang="en-US" sz="2000" dirty="0"/>
              <a:t>比如</a:t>
            </a:r>
            <a:r>
              <a:rPr lang="ru-RU" sz="2000" dirty="0"/>
              <a:t> </a:t>
            </a:r>
            <a:r>
              <a:rPr lang="zh-CN" altLang="en-US" sz="2000" dirty="0"/>
              <a:t>从草图设计到产品的售后保障。</a:t>
            </a:r>
            <a:endParaRPr lang="ru-RU" sz="2000" dirty="0"/>
          </a:p>
          <a:p>
            <a:r>
              <a:rPr lang="zh-CN" altLang="en-US" sz="2000" dirty="0"/>
              <a:t>从私人别墅到摩天大楼的设</a:t>
            </a:r>
            <a:r>
              <a:rPr lang="zh-CN" altLang="en-US" sz="2000" dirty="0" smtClean="0"/>
              <a:t>计</a:t>
            </a:r>
            <a:r>
              <a:rPr lang="ja-JP" altLang="en-US" sz="2000" dirty="0">
                <a:latin typeface="SimSun" panose="02010600030101010101" pitchFamily="2" charset="-122"/>
                <a:ea typeface="SimSun" panose="02010600030101010101" pitchFamily="2" charset="-122"/>
              </a:rPr>
              <a:t>施</a:t>
            </a:r>
            <a:r>
              <a:rPr lang="ja-JP" altLang="en-US" sz="2000" dirty="0" smtClean="0">
                <a:latin typeface="SimSun" panose="02010600030101010101" pitchFamily="2" charset="-122"/>
                <a:ea typeface="SimSun" panose="02010600030101010101" pitchFamily="2" charset="-122"/>
              </a:rPr>
              <a:t>工</a:t>
            </a:r>
            <a:r>
              <a:rPr lang="en-US" altLang="ja-JP" sz="2000" dirty="0" smtClean="0"/>
              <a:t>,</a:t>
            </a:r>
            <a:r>
              <a:rPr lang="zh-CN" altLang="en-US" sz="2000" dirty="0" smtClean="0"/>
              <a:t>我</a:t>
            </a:r>
            <a:r>
              <a:rPr lang="zh-CN" altLang="en-US" sz="2000" dirty="0"/>
              <a:t>们均有成功的实践经验。</a:t>
            </a:r>
            <a:endParaRPr lang="ru-RU" sz="2000" dirty="0"/>
          </a:p>
          <a:p>
            <a:r>
              <a:rPr lang="ru-RU" sz="2000" dirty="0" smtClean="0"/>
              <a:t> </a:t>
            </a:r>
            <a:endParaRPr lang="ru-RU" sz="2000" dirty="0"/>
          </a:p>
        </p:txBody>
      </p:sp>
      <p:sp>
        <p:nvSpPr>
          <p:cNvPr id="30" name="TextBox 29"/>
          <p:cNvSpPr txBox="1"/>
          <p:nvPr/>
        </p:nvSpPr>
        <p:spPr>
          <a:xfrm>
            <a:off x="7037942" y="3650572"/>
            <a:ext cx="2064121" cy="2862322"/>
          </a:xfrm>
          <a:prstGeom prst="rect">
            <a:avLst/>
          </a:prstGeom>
          <a:noFill/>
        </p:spPr>
        <p:txBody>
          <a:bodyPr wrap="square" rtlCol="0">
            <a:spAutoFit/>
          </a:bodyPr>
          <a:lstStyle/>
          <a:p>
            <a:r>
              <a:rPr lang="zh-CN" altLang="en-US" sz="2000" dirty="0"/>
              <a:t>在</a:t>
            </a:r>
            <a:r>
              <a:rPr lang="ru-RU" sz="2000" dirty="0"/>
              <a:t>3</a:t>
            </a:r>
            <a:r>
              <a:rPr lang="zh-CN" altLang="en-US" sz="2000" dirty="0"/>
              <a:t>个俄罗斯城市有自己的零售店</a:t>
            </a:r>
            <a:r>
              <a:rPr lang="zh-CN" altLang="en-US" sz="2000" dirty="0" smtClean="0"/>
              <a:t>。</a:t>
            </a:r>
            <a:endParaRPr lang="en-US" altLang="zh-CN" sz="2000" dirty="0" smtClean="0"/>
          </a:p>
          <a:p>
            <a:r>
              <a:rPr lang="zh-CN" altLang="en-US" sz="2000" dirty="0"/>
              <a:t>在我们的商店里有专业的产品及配</a:t>
            </a:r>
            <a:r>
              <a:rPr lang="zh-CN" altLang="en-US" sz="2000" dirty="0" smtClean="0"/>
              <a:t>件</a:t>
            </a:r>
            <a:r>
              <a:rPr lang="en-US" altLang="zh-CN" sz="2000" dirty="0" smtClean="0"/>
              <a:t>,</a:t>
            </a:r>
            <a:r>
              <a:rPr lang="zh-CN" altLang="en-US" sz="2000" dirty="0" smtClean="0"/>
              <a:t>还</a:t>
            </a:r>
            <a:r>
              <a:rPr lang="zh-CN" altLang="en-US" sz="2000" dirty="0"/>
              <a:t>可为您提供专业详</a:t>
            </a:r>
            <a:r>
              <a:rPr lang="zh-CN" altLang="en-US" sz="2000" dirty="0" smtClean="0"/>
              <a:t>细</a:t>
            </a:r>
            <a:r>
              <a:rPr lang="zh-CN" altLang="en-US" sz="2000" dirty="0"/>
              <a:t>的</a:t>
            </a:r>
            <a:r>
              <a:rPr lang="zh-CN" altLang="en-US" sz="2000" dirty="0" smtClean="0"/>
              <a:t>产</a:t>
            </a:r>
            <a:r>
              <a:rPr lang="zh-CN" altLang="en-US" sz="2000" dirty="0"/>
              <a:t>品咨</a:t>
            </a:r>
            <a:r>
              <a:rPr lang="zh-CN" altLang="en-US" sz="2000" dirty="0" smtClean="0"/>
              <a:t>询。</a:t>
            </a:r>
            <a:endParaRPr lang="ru-RU" sz="2000" dirty="0"/>
          </a:p>
          <a:p>
            <a:r>
              <a:rPr lang="ru-RU" sz="2000" dirty="0" smtClean="0"/>
              <a:t> </a:t>
            </a:r>
            <a:endParaRPr lang="ru-RU" sz="2000" dirty="0"/>
          </a:p>
        </p:txBody>
      </p:sp>
      <p:sp>
        <p:nvSpPr>
          <p:cNvPr id="31" name="TextBox 30"/>
          <p:cNvSpPr txBox="1"/>
          <p:nvPr/>
        </p:nvSpPr>
        <p:spPr>
          <a:xfrm>
            <a:off x="9209029" y="3650572"/>
            <a:ext cx="2427916" cy="2246769"/>
          </a:xfrm>
          <a:prstGeom prst="rect">
            <a:avLst/>
          </a:prstGeom>
          <a:noFill/>
        </p:spPr>
        <p:txBody>
          <a:bodyPr wrap="square" rtlCol="0">
            <a:spAutoFit/>
          </a:bodyPr>
          <a:lstStyle/>
          <a:p>
            <a:r>
              <a:rPr lang="zh-CN" altLang="en-US" sz="2000" dirty="0"/>
              <a:t>根据</a:t>
            </a:r>
            <a:r>
              <a:rPr lang="en-US" sz="2000" dirty="0"/>
              <a:t> </a:t>
            </a:r>
            <a:r>
              <a:rPr lang="zh-CN" altLang="en-US" sz="2000" dirty="0"/>
              <a:t>客户</a:t>
            </a:r>
            <a:r>
              <a:rPr lang="en-US" sz="2000" dirty="0"/>
              <a:t> </a:t>
            </a:r>
            <a:r>
              <a:rPr lang="zh-CN" altLang="en-US" sz="2000" dirty="0"/>
              <a:t>要求</a:t>
            </a:r>
            <a:r>
              <a:rPr lang="ru-RU" sz="2000" dirty="0"/>
              <a:t>, </a:t>
            </a:r>
            <a:r>
              <a:rPr lang="zh-CN" altLang="en-US" sz="2000" dirty="0"/>
              <a:t>提供</a:t>
            </a:r>
            <a:r>
              <a:rPr lang="en-US" sz="2000" dirty="0"/>
              <a:t> </a:t>
            </a:r>
            <a:r>
              <a:rPr lang="zh-CN" altLang="en-US" sz="2000" dirty="0"/>
              <a:t>不同</a:t>
            </a:r>
            <a:r>
              <a:rPr lang="en-US" sz="2000" dirty="0"/>
              <a:t> </a:t>
            </a:r>
            <a:r>
              <a:rPr lang="zh-CN" altLang="en-US" sz="2000" dirty="0"/>
              <a:t>年份的质保期限和售后服务。根据</a:t>
            </a:r>
            <a:r>
              <a:rPr lang="en-US" sz="2000" dirty="0"/>
              <a:t> </a:t>
            </a:r>
            <a:r>
              <a:rPr lang="zh-CN" altLang="en-US" sz="2000" dirty="0"/>
              <a:t>客户与售后服务中心签订的服务合同</a:t>
            </a:r>
            <a:r>
              <a:rPr lang="en-US" sz="2000" dirty="0"/>
              <a:t>, </a:t>
            </a:r>
            <a:r>
              <a:rPr lang="zh-CN" altLang="en-US" sz="2000" dirty="0"/>
              <a:t>我们可提供</a:t>
            </a:r>
            <a:r>
              <a:rPr lang="ru-RU" sz="2000" dirty="0"/>
              <a:t>24</a:t>
            </a:r>
            <a:r>
              <a:rPr lang="zh-CN" altLang="en-US" sz="2000" dirty="0"/>
              <a:t>小时上门服务。</a:t>
            </a:r>
            <a:endParaRPr lang="ru-RU" sz="2000" dirty="0"/>
          </a:p>
        </p:txBody>
      </p:sp>
      <p:cxnSp>
        <p:nvCxnSpPr>
          <p:cNvPr id="32" name="Прямая соединительная линия 31"/>
          <p:cNvCxnSpPr/>
          <p:nvPr/>
        </p:nvCxnSpPr>
        <p:spPr>
          <a:xfrm flipH="1" flipV="1">
            <a:off x="9220996" y="3689473"/>
            <a:ext cx="4703" cy="2114427"/>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5" name="Прямая соединительная линия 34"/>
          <p:cNvCxnSpPr/>
          <p:nvPr/>
        </p:nvCxnSpPr>
        <p:spPr>
          <a:xfrm flipH="1" flipV="1">
            <a:off x="6964675" y="3689472"/>
            <a:ext cx="36342" cy="2315912"/>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6" name="Прямая соединительная линия 35"/>
          <p:cNvCxnSpPr/>
          <p:nvPr/>
        </p:nvCxnSpPr>
        <p:spPr>
          <a:xfrm flipH="1" flipV="1">
            <a:off x="4771296" y="3689472"/>
            <a:ext cx="13162" cy="2315912"/>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7" name="Прямая соединительная линия 36"/>
          <p:cNvCxnSpPr/>
          <p:nvPr/>
        </p:nvCxnSpPr>
        <p:spPr>
          <a:xfrm flipV="1">
            <a:off x="2479681" y="3689472"/>
            <a:ext cx="13627" cy="2315912"/>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2" name="Рисунок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45859" y="1905103"/>
            <a:ext cx="2148816" cy="1639757"/>
          </a:xfrm>
          <a:prstGeom prst="rect">
            <a:avLst/>
          </a:prstGeom>
        </p:spPr>
      </p:pic>
      <p:pic>
        <p:nvPicPr>
          <p:cNvPr id="38" name="Рисунок 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cxnSp>
        <p:nvCxnSpPr>
          <p:cNvPr id="39" name="Прямая соединительная линия 38"/>
          <p:cNvCxnSpPr/>
          <p:nvPr/>
        </p:nvCxnSpPr>
        <p:spPr>
          <a:xfrm>
            <a:off x="3763298"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10435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7953828" y="1639514"/>
            <a:ext cx="3710951" cy="4308872"/>
          </a:xfrm>
          <a:prstGeom prst="rect">
            <a:avLst/>
          </a:prstGeom>
        </p:spPr>
        <p:txBody>
          <a:bodyPr wrap="square">
            <a:spAutoFit/>
          </a:bodyPr>
          <a:lstStyle/>
          <a:p>
            <a:pPr marL="342900" indent="-342900">
              <a:buFont typeface="Arial" panose="020B0604020202020204" pitchFamily="34" charset="0"/>
              <a:buChar char="•"/>
            </a:pPr>
            <a:r>
              <a:rPr lang="zh-CN" altLang="en-US" sz="2000" dirty="0">
                <a:latin typeface="+mj-ea"/>
                <a:ea typeface="+mj-ea"/>
              </a:rPr>
              <a:t>拥有进行设计建造和工程安装的所有必要的许可证执照及证书</a:t>
            </a:r>
            <a:r>
              <a:rPr lang="en-US" sz="2000" dirty="0">
                <a:latin typeface="+mj-ea"/>
                <a:ea typeface="+mj-ea"/>
              </a:rPr>
              <a:t>:</a:t>
            </a:r>
            <a:r>
              <a:rPr lang="zh-CN" altLang="en-US" sz="2000" dirty="0">
                <a:latin typeface="+mj-ea"/>
                <a:ea typeface="+mj-ea"/>
              </a:rPr>
              <a:t>从工程分包商到总承包商</a:t>
            </a:r>
            <a:r>
              <a:rPr lang="en-US" sz="2000" dirty="0">
                <a:latin typeface="+mj-ea"/>
                <a:ea typeface="+mj-ea"/>
              </a:rPr>
              <a:t>, </a:t>
            </a:r>
            <a:r>
              <a:rPr lang="zh-CN" altLang="en-US" sz="2000" dirty="0">
                <a:latin typeface="+mj-ea"/>
                <a:ea typeface="+mj-ea"/>
              </a:rPr>
              <a:t>以及设备的运行服务</a:t>
            </a:r>
            <a:r>
              <a:rPr lang="zh-CN" altLang="en-US" sz="2000" dirty="0" smtClean="0">
                <a:latin typeface="+mj-ea"/>
                <a:ea typeface="+mj-ea"/>
              </a:rPr>
              <a:t>。</a:t>
            </a:r>
            <a:endParaRPr lang="en-US" altLang="zh-CN" sz="2000" dirty="0" smtClean="0">
              <a:latin typeface="+mj-ea"/>
              <a:ea typeface="+mj-ea"/>
            </a:endParaRPr>
          </a:p>
          <a:p>
            <a:pPr marL="342900" indent="-342900">
              <a:buFont typeface="Arial" panose="020B0604020202020204" pitchFamily="34" charset="0"/>
              <a:buChar char="•"/>
            </a:pPr>
            <a:endParaRPr lang="ru-RU" sz="2000" dirty="0">
              <a:latin typeface="+mj-ea"/>
              <a:ea typeface="+mj-ea"/>
            </a:endParaRPr>
          </a:p>
          <a:p>
            <a:pPr marL="342900" indent="-342900">
              <a:buFont typeface="Arial" panose="020B0604020202020204" pitchFamily="34" charset="0"/>
              <a:buChar char="•"/>
            </a:pPr>
            <a:r>
              <a:rPr lang="zh-CN" altLang="en-US" sz="2000" dirty="0">
                <a:latin typeface="+mj-ea"/>
                <a:ea typeface="+mj-ea"/>
              </a:rPr>
              <a:t>我们的工程设备及产品已在俄罗斯洁具科学研究所进行了成功测试</a:t>
            </a:r>
            <a:r>
              <a:rPr lang="zh-CN" altLang="en-US" sz="2000" dirty="0" smtClean="0">
                <a:latin typeface="+mj-ea"/>
                <a:ea typeface="+mj-ea"/>
              </a:rPr>
              <a:t>。</a:t>
            </a:r>
            <a:endParaRPr lang="en-US" altLang="zh-CN" sz="2000" dirty="0" smtClean="0">
              <a:latin typeface="+mj-ea"/>
              <a:ea typeface="+mj-ea"/>
            </a:endParaRPr>
          </a:p>
          <a:p>
            <a:pPr marL="342900" indent="-342900">
              <a:buFont typeface="Arial" panose="020B0604020202020204" pitchFamily="34" charset="0"/>
              <a:buChar char="•"/>
            </a:pPr>
            <a:endParaRPr lang="ru-RU" sz="2000" dirty="0">
              <a:latin typeface="+mj-ea"/>
              <a:ea typeface="+mj-ea"/>
            </a:endParaRPr>
          </a:p>
          <a:p>
            <a:pPr marL="342900" indent="-342900">
              <a:buFont typeface="Arial" panose="020B0604020202020204" pitchFamily="34" charset="0"/>
              <a:buChar char="•"/>
            </a:pPr>
            <a:r>
              <a:rPr lang="en-US" sz="2000" dirty="0">
                <a:latin typeface="+mj-lt"/>
                <a:ea typeface="+mj-ea"/>
              </a:rPr>
              <a:t>TERMOROS</a:t>
            </a:r>
            <a:r>
              <a:rPr lang="en-US" sz="2000" dirty="0">
                <a:latin typeface="+mj-ea"/>
                <a:ea typeface="+mj-ea"/>
              </a:rPr>
              <a:t> </a:t>
            </a:r>
            <a:r>
              <a:rPr lang="zh-CN" altLang="en-US" sz="2000" dirty="0">
                <a:latin typeface="+mj-ea"/>
                <a:ea typeface="+mj-ea"/>
              </a:rPr>
              <a:t>产品拥有俄罗斯国立流行病中心的检验证书，产品在俄罗斯被推荐使用。</a:t>
            </a:r>
            <a:endParaRPr lang="ru-RU" sz="2000" dirty="0">
              <a:latin typeface="+mj-ea"/>
              <a:ea typeface="+mj-ea"/>
            </a:endParaRPr>
          </a:p>
          <a:p>
            <a:pPr marL="285750" indent="-285750">
              <a:buFont typeface="Wingdings" panose="05000000000000000000" pitchFamily="2" charset="2"/>
              <a:buChar char="ü"/>
            </a:pPr>
            <a:endParaRPr lang="ru-RU" sz="1700" dirty="0" smtClean="0">
              <a:cs typeface="Arial" panose="020B0604020202020204" pitchFamily="34" charset="0"/>
            </a:endParaRPr>
          </a:p>
          <a:p>
            <a:endParaRPr lang="ru-RU" sz="1700" dirty="0">
              <a:cs typeface="Arial" panose="020B0604020202020204" pitchFamily="34" charset="0"/>
            </a:endParaRPr>
          </a:p>
        </p:txBody>
      </p:sp>
      <p:pic>
        <p:nvPicPr>
          <p:cNvPr id="6" name="Рисунок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0531" y="1639514"/>
            <a:ext cx="3324713" cy="4572459"/>
          </a:xfrm>
          <a:prstGeom prst="rect">
            <a:avLst/>
          </a:prstGeom>
          <a:effectLst>
            <a:outerShdw blurRad="63500" sx="102000" sy="102000" algn="ctr" rotWithShape="0">
              <a:schemeClr val="bg1">
                <a:lumMod val="50000"/>
                <a:alpha val="40000"/>
              </a:schemeClr>
            </a:outerShdw>
          </a:effectLst>
        </p:spPr>
      </p:pic>
      <p:pic>
        <p:nvPicPr>
          <p:cNvPr id="7" name="Рисунок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6132" y="1609551"/>
            <a:ext cx="3338822" cy="4591863"/>
          </a:xfrm>
          <a:prstGeom prst="rect">
            <a:avLst/>
          </a:prstGeom>
          <a:effectLst>
            <a:outerShdw blurRad="63500" sx="102000" sy="102000" algn="ctr" rotWithShape="0">
              <a:schemeClr val="bg1">
                <a:lumMod val="50000"/>
                <a:alpha val="40000"/>
              </a:schemeClr>
            </a:outerShdw>
          </a:effectLst>
        </p:spPr>
      </p:pic>
      <p:sp>
        <p:nvSpPr>
          <p:cNvPr id="9" name="Заголовок 1"/>
          <p:cNvSpPr>
            <a:spLocks noGrp="1"/>
          </p:cNvSpPr>
          <p:nvPr>
            <p:ph type="title"/>
          </p:nvPr>
        </p:nvSpPr>
        <p:spPr>
          <a:xfrm>
            <a:off x="3575175" y="268876"/>
            <a:ext cx="7560450" cy="615178"/>
          </a:xfrm>
        </p:spPr>
        <p:txBody>
          <a:bodyPr>
            <a:normAutofit/>
          </a:bodyPr>
          <a:lstStyle/>
          <a:p>
            <a:r>
              <a:rPr lang="zh-CN" altLang="en-US" sz="2800" dirty="0"/>
              <a:t>证书及许可证</a:t>
            </a:r>
            <a:endParaRPr lang="ru-RU" sz="2800" dirty="0"/>
          </a:p>
        </p:txBody>
      </p:sp>
      <p:pic>
        <p:nvPicPr>
          <p:cNvPr id="3" name="Рисунок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4424" y="1650071"/>
            <a:ext cx="3218056" cy="4551343"/>
          </a:xfrm>
          <a:prstGeom prst="rect">
            <a:avLst/>
          </a:prstGeom>
          <a:effectLst>
            <a:outerShdw blurRad="63500" sx="102000" sy="102000" algn="ctr" rotWithShape="0">
              <a:schemeClr val="bg1">
                <a:lumMod val="50000"/>
                <a:alpha val="40000"/>
              </a:schemeClr>
            </a:outerShdw>
          </a:effectLst>
        </p:spPr>
      </p:pic>
      <p:cxnSp>
        <p:nvCxnSpPr>
          <p:cNvPr id="13" name="Прямая соединительная линия 12"/>
          <p:cNvCxnSpPr/>
          <p:nvPr/>
        </p:nvCxnSpPr>
        <p:spPr>
          <a:xfrm>
            <a:off x="3683786"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11" name="Рисунок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spTree>
    <p:extLst>
      <p:ext uri="{BB962C8B-B14F-4D97-AF65-F5344CB8AC3E}">
        <p14:creationId xmlns:p14="http://schemas.microsoft.com/office/powerpoint/2010/main" val="20708267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p:cNvSpPr>
            <a:spLocks noGrp="1"/>
          </p:cNvSpPr>
          <p:nvPr>
            <p:ph type="title"/>
          </p:nvPr>
        </p:nvSpPr>
        <p:spPr>
          <a:xfrm>
            <a:off x="3553718" y="306976"/>
            <a:ext cx="8835193" cy="615178"/>
          </a:xfrm>
        </p:spPr>
        <p:txBody>
          <a:bodyPr>
            <a:normAutofit/>
          </a:bodyPr>
          <a:lstStyle/>
          <a:p>
            <a:r>
              <a:rPr lang="zh-CN" altLang="en-US" sz="2800" dirty="0"/>
              <a:t>产品品牌</a:t>
            </a:r>
            <a:endParaRPr lang="ru-RU" sz="2800" dirty="0"/>
          </a:p>
        </p:txBody>
      </p:sp>
      <p:pic>
        <p:nvPicPr>
          <p:cNvPr id="39" name="Рисунок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cxnSp>
        <p:nvCxnSpPr>
          <p:cNvPr id="42" name="Прямая соединительная линия 41"/>
          <p:cNvCxnSpPr/>
          <p:nvPr/>
        </p:nvCxnSpPr>
        <p:spPr>
          <a:xfrm>
            <a:off x="3613951"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pic>
        <p:nvPicPr>
          <p:cNvPr id="40" name="Рисунок 3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15004" y="5973207"/>
            <a:ext cx="2008780" cy="272146"/>
          </a:xfrm>
          <a:prstGeom prst="rect">
            <a:avLst/>
          </a:prstGeom>
        </p:spPr>
      </p:pic>
      <p:pic>
        <p:nvPicPr>
          <p:cNvPr id="41" name="Рисунок 4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92321" y="3964342"/>
            <a:ext cx="992494" cy="329516"/>
          </a:xfrm>
          <a:prstGeom prst="rect">
            <a:avLst/>
          </a:prstGeom>
        </p:spPr>
      </p:pic>
      <p:pic>
        <p:nvPicPr>
          <p:cNvPr id="43" name="Рисунок 4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3505" y="2956091"/>
            <a:ext cx="1352798" cy="434738"/>
          </a:xfrm>
          <a:prstGeom prst="rect">
            <a:avLst/>
          </a:prstGeom>
        </p:spPr>
      </p:pic>
      <p:pic>
        <p:nvPicPr>
          <p:cNvPr id="44" name="Рисунок 4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33229" y="2814922"/>
            <a:ext cx="1931488" cy="426285"/>
          </a:xfrm>
          <a:prstGeom prst="rect">
            <a:avLst/>
          </a:prstGeom>
        </p:spPr>
      </p:pic>
      <p:pic>
        <p:nvPicPr>
          <p:cNvPr id="45" name="Рисунок 4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22628" y="5018777"/>
            <a:ext cx="2081423" cy="450237"/>
          </a:xfrm>
          <a:prstGeom prst="rect">
            <a:avLst/>
          </a:prstGeom>
        </p:spPr>
      </p:pic>
      <p:pic>
        <p:nvPicPr>
          <p:cNvPr id="46" name="Рисунок 4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22628" y="5914508"/>
            <a:ext cx="1585321" cy="460041"/>
          </a:xfrm>
          <a:prstGeom prst="rect">
            <a:avLst/>
          </a:prstGeom>
        </p:spPr>
      </p:pic>
      <p:pic>
        <p:nvPicPr>
          <p:cNvPr id="47" name="Рисунок 4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0892" y="2753311"/>
            <a:ext cx="1830539" cy="930782"/>
          </a:xfrm>
          <a:prstGeom prst="rect">
            <a:avLst/>
          </a:prstGeom>
        </p:spPr>
      </p:pic>
      <p:pic>
        <p:nvPicPr>
          <p:cNvPr id="48" name="Рисунок 4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604588" y="2831113"/>
            <a:ext cx="2286087" cy="483211"/>
          </a:xfrm>
          <a:prstGeom prst="rect">
            <a:avLst/>
          </a:prstGeom>
        </p:spPr>
      </p:pic>
      <p:pic>
        <p:nvPicPr>
          <p:cNvPr id="49" name="Рисунок 4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366934" y="4925897"/>
            <a:ext cx="1149043" cy="656596"/>
          </a:xfrm>
          <a:prstGeom prst="rect">
            <a:avLst/>
          </a:prstGeom>
        </p:spPr>
      </p:pic>
      <p:pic>
        <p:nvPicPr>
          <p:cNvPr id="50" name="Рисунок 4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924490" y="5021763"/>
            <a:ext cx="2015202" cy="401434"/>
          </a:xfrm>
          <a:prstGeom prst="rect">
            <a:avLst/>
          </a:prstGeom>
        </p:spPr>
      </p:pic>
      <p:pic>
        <p:nvPicPr>
          <p:cNvPr id="51" name="Рисунок 50"/>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73505" y="1530021"/>
            <a:ext cx="1305546" cy="785866"/>
          </a:xfrm>
          <a:prstGeom prst="rect">
            <a:avLst/>
          </a:prstGeom>
        </p:spPr>
      </p:pic>
      <p:pic>
        <p:nvPicPr>
          <p:cNvPr id="52" name="Рисунок 51"/>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672500" y="5897425"/>
            <a:ext cx="1126630" cy="657036"/>
          </a:xfrm>
          <a:prstGeom prst="rect">
            <a:avLst/>
          </a:prstGeom>
        </p:spPr>
      </p:pic>
      <p:pic>
        <p:nvPicPr>
          <p:cNvPr id="53" name="Рисунок 52"/>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191813" y="1600094"/>
            <a:ext cx="1934136" cy="514988"/>
          </a:xfrm>
          <a:prstGeom prst="rect">
            <a:avLst/>
          </a:prstGeom>
        </p:spPr>
      </p:pic>
      <p:pic>
        <p:nvPicPr>
          <p:cNvPr id="54" name="Рисунок 53"/>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938869" y="4876652"/>
            <a:ext cx="1592562" cy="613136"/>
          </a:xfrm>
          <a:prstGeom prst="rect">
            <a:avLst/>
          </a:prstGeom>
        </p:spPr>
      </p:pic>
      <p:pic>
        <p:nvPicPr>
          <p:cNvPr id="55" name="Рисунок 54"/>
          <p:cNvPicPr>
            <a:picLocks noChangeAspect="1"/>
          </p:cNvPicPr>
          <p:nvPr/>
        </p:nvPicPr>
        <p:blipFill>
          <a:blip r:embed="rId17"/>
          <a:stretch>
            <a:fillRect/>
          </a:stretch>
        </p:blipFill>
        <p:spPr>
          <a:xfrm>
            <a:off x="8037232" y="3608508"/>
            <a:ext cx="1477807" cy="685350"/>
          </a:xfrm>
          <a:prstGeom prst="rect">
            <a:avLst/>
          </a:prstGeom>
        </p:spPr>
      </p:pic>
      <p:pic>
        <p:nvPicPr>
          <p:cNvPr id="56" name="Рисунок 55"/>
          <p:cNvPicPr>
            <a:picLocks noChangeAspect="1"/>
          </p:cNvPicPr>
          <p:nvPr/>
        </p:nvPicPr>
        <p:blipFill>
          <a:blip r:embed="rId18"/>
          <a:stretch>
            <a:fillRect/>
          </a:stretch>
        </p:blipFill>
        <p:spPr>
          <a:xfrm>
            <a:off x="2466738" y="1475658"/>
            <a:ext cx="622409" cy="895892"/>
          </a:xfrm>
          <a:prstGeom prst="rect">
            <a:avLst/>
          </a:prstGeom>
        </p:spPr>
      </p:pic>
      <p:pic>
        <p:nvPicPr>
          <p:cNvPr id="57" name="Рисунок 56"/>
          <p:cNvPicPr>
            <a:picLocks noChangeAspect="1"/>
          </p:cNvPicPr>
          <p:nvPr/>
        </p:nvPicPr>
        <p:blipFill>
          <a:blip r:embed="rId19"/>
          <a:stretch>
            <a:fillRect/>
          </a:stretch>
        </p:blipFill>
        <p:spPr>
          <a:xfrm>
            <a:off x="2517825" y="3989634"/>
            <a:ext cx="1659125" cy="415876"/>
          </a:xfrm>
          <a:prstGeom prst="rect">
            <a:avLst/>
          </a:prstGeom>
        </p:spPr>
      </p:pic>
      <p:pic>
        <p:nvPicPr>
          <p:cNvPr id="58" name="Рисунок 57"/>
          <p:cNvPicPr>
            <a:picLocks noChangeAspect="1"/>
          </p:cNvPicPr>
          <p:nvPr/>
        </p:nvPicPr>
        <p:blipFill>
          <a:blip r:embed="rId20"/>
          <a:stretch>
            <a:fillRect/>
          </a:stretch>
        </p:blipFill>
        <p:spPr>
          <a:xfrm>
            <a:off x="7320460" y="5927518"/>
            <a:ext cx="913660" cy="414443"/>
          </a:xfrm>
          <a:prstGeom prst="rect">
            <a:avLst/>
          </a:prstGeom>
        </p:spPr>
      </p:pic>
      <p:pic>
        <p:nvPicPr>
          <p:cNvPr id="59" name="Рисунок 58"/>
          <p:cNvPicPr>
            <a:picLocks noChangeAspect="1"/>
          </p:cNvPicPr>
          <p:nvPr/>
        </p:nvPicPr>
        <p:blipFill>
          <a:blip r:embed="rId21"/>
          <a:stretch>
            <a:fillRect/>
          </a:stretch>
        </p:blipFill>
        <p:spPr>
          <a:xfrm>
            <a:off x="2675530" y="2702828"/>
            <a:ext cx="751356" cy="845275"/>
          </a:xfrm>
          <a:prstGeom prst="rect">
            <a:avLst/>
          </a:prstGeom>
        </p:spPr>
      </p:pic>
      <p:pic>
        <p:nvPicPr>
          <p:cNvPr id="60" name="Рисунок 59"/>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10325166" y="5901412"/>
            <a:ext cx="1206265" cy="457416"/>
          </a:xfrm>
          <a:prstGeom prst="rect">
            <a:avLst/>
          </a:prstGeom>
        </p:spPr>
      </p:pic>
      <p:pic>
        <p:nvPicPr>
          <p:cNvPr id="61" name="Рисунок 60"/>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0205581" y="3677435"/>
            <a:ext cx="1325850" cy="624398"/>
          </a:xfrm>
          <a:prstGeom prst="rect">
            <a:avLst/>
          </a:prstGeom>
        </p:spPr>
      </p:pic>
      <p:pic>
        <p:nvPicPr>
          <p:cNvPr id="62" name="Рисунок 61"/>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5377516" y="5888317"/>
            <a:ext cx="1355906" cy="483607"/>
          </a:xfrm>
          <a:prstGeom prst="rect">
            <a:avLst/>
          </a:prstGeom>
        </p:spPr>
      </p:pic>
      <p:pic>
        <p:nvPicPr>
          <p:cNvPr id="63" name="Рисунок 62"/>
          <p:cNvPicPr>
            <a:picLocks noChangeAspect="1"/>
          </p:cNvPicPr>
          <p:nvPr/>
        </p:nvPicPr>
        <p:blipFill>
          <a:blip r:embed="rId25"/>
          <a:stretch>
            <a:fillRect/>
          </a:stretch>
        </p:blipFill>
        <p:spPr>
          <a:xfrm>
            <a:off x="7354086" y="5077229"/>
            <a:ext cx="2227423" cy="327332"/>
          </a:xfrm>
          <a:prstGeom prst="rect">
            <a:avLst/>
          </a:prstGeom>
        </p:spPr>
      </p:pic>
      <p:pic>
        <p:nvPicPr>
          <p:cNvPr id="64" name="Рисунок 63"/>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9689653" y="1551475"/>
            <a:ext cx="1841778" cy="554295"/>
          </a:xfrm>
          <a:prstGeom prst="rect">
            <a:avLst/>
          </a:prstGeom>
        </p:spPr>
      </p:pic>
      <p:pic>
        <p:nvPicPr>
          <p:cNvPr id="65" name="Рисунок 64"/>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835986" y="3649195"/>
            <a:ext cx="2015394" cy="919020"/>
          </a:xfrm>
          <a:prstGeom prst="rect">
            <a:avLst/>
          </a:prstGeom>
        </p:spPr>
      </p:pic>
      <p:pic>
        <p:nvPicPr>
          <p:cNvPr id="66" name="Рисунок 65"/>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521754" y="1401468"/>
            <a:ext cx="1277749" cy="1078723"/>
          </a:xfrm>
          <a:prstGeom prst="rect">
            <a:avLst/>
          </a:prstGeom>
        </p:spPr>
      </p:pic>
      <p:pic>
        <p:nvPicPr>
          <p:cNvPr id="67" name="Рисунок 66"/>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5200685" y="1438706"/>
            <a:ext cx="1668516" cy="922667"/>
          </a:xfrm>
          <a:prstGeom prst="rect">
            <a:avLst/>
          </a:prstGeom>
        </p:spPr>
      </p:pic>
      <p:pic>
        <p:nvPicPr>
          <p:cNvPr id="68" name="Рисунок 67"/>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727496" y="3951183"/>
            <a:ext cx="1510624" cy="491287"/>
          </a:xfrm>
          <a:prstGeom prst="rect">
            <a:avLst/>
          </a:prstGeom>
        </p:spPr>
      </p:pic>
    </p:spTree>
    <p:extLst>
      <p:ext uri="{BB962C8B-B14F-4D97-AF65-F5344CB8AC3E}">
        <p14:creationId xmlns:p14="http://schemas.microsoft.com/office/powerpoint/2010/main" val="7080981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p:cNvSpPr>
            <a:spLocks noGrp="1"/>
          </p:cNvSpPr>
          <p:nvPr>
            <p:ph type="title"/>
          </p:nvPr>
        </p:nvSpPr>
        <p:spPr>
          <a:xfrm>
            <a:off x="3524128" y="310819"/>
            <a:ext cx="8835193" cy="615178"/>
          </a:xfrm>
        </p:spPr>
        <p:txBody>
          <a:bodyPr>
            <a:normAutofit/>
          </a:bodyPr>
          <a:lstStyle/>
          <a:p>
            <a:r>
              <a:rPr lang="zh-CN" altLang="en-US" sz="2400" dirty="0">
                <a:latin typeface="+mj-ea"/>
              </a:rPr>
              <a:t>我们的产品</a:t>
            </a:r>
            <a:r>
              <a:rPr lang="ja-JP" altLang="en-US" sz="2400" dirty="0">
                <a:latin typeface="SimSun" panose="02010600030101010101" pitchFamily="2" charset="-122"/>
                <a:ea typeface="SimSun" panose="02010600030101010101" pitchFamily="2" charset="-122"/>
              </a:rPr>
              <a:t>获</a:t>
            </a:r>
            <a:r>
              <a:rPr lang="ja-JP" altLang="en-US" sz="2400" dirty="0">
                <a:latin typeface="SimSun" panose="02010600030101010101" pitchFamily="2" charset="-122"/>
                <a:ea typeface="SimSun" panose="02010600030101010101" pitchFamily="2" charset="-122"/>
                <a:cs typeface="Simplified Arabic Fixed" pitchFamily="49" charset="-78"/>
              </a:rPr>
              <a:t>得</a:t>
            </a:r>
            <a:r>
              <a:rPr lang="zh-CN" altLang="en-US" sz="2400" dirty="0">
                <a:latin typeface="+mj-ea"/>
                <a:cs typeface="Simplified Arabic Fixed" pitchFamily="49" charset="-78"/>
              </a:rPr>
              <a:t>的</a:t>
            </a:r>
            <a:r>
              <a:rPr lang="ja-JP" altLang="en-US" sz="2400" dirty="0">
                <a:latin typeface="SimSun" panose="02010600030101010101" pitchFamily="2" charset="-122"/>
                <a:ea typeface="SimSun" panose="02010600030101010101" pitchFamily="2" charset="-122"/>
              </a:rPr>
              <a:t>各种</a:t>
            </a:r>
            <a:r>
              <a:rPr lang="zh-CN" altLang="en-US" sz="2400" dirty="0">
                <a:latin typeface="+mj-ea"/>
              </a:rPr>
              <a:t>国际性设计，环保及节能大</a:t>
            </a:r>
            <a:r>
              <a:rPr lang="zh-CN" altLang="en-US" sz="2400" dirty="0" smtClean="0">
                <a:latin typeface="+mj-ea"/>
              </a:rPr>
              <a:t>奖。</a:t>
            </a:r>
            <a:endParaRPr lang="ru-RU" sz="2400" dirty="0">
              <a:latin typeface="+mj-ea"/>
            </a:endParaRPr>
          </a:p>
        </p:txBody>
      </p:sp>
      <p:pic>
        <p:nvPicPr>
          <p:cNvPr id="8" name="Рисунок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2209" y="4762727"/>
            <a:ext cx="2288815" cy="1716611"/>
          </a:xfrm>
          <a:prstGeom prst="rect">
            <a:avLst/>
          </a:prstGeom>
          <a:ln>
            <a:noFill/>
          </a:ln>
          <a:effectLst>
            <a:outerShdw blurRad="63500" sx="102000" sy="102000" algn="ctr" rotWithShape="0">
              <a:schemeClr val="tx1">
                <a:lumMod val="65000"/>
                <a:lumOff val="35000"/>
                <a:alpha val="40000"/>
              </a:schemeClr>
            </a:outerShdw>
            <a:softEdge rad="112500"/>
          </a:effectLst>
        </p:spPr>
      </p:pic>
      <p:pic>
        <p:nvPicPr>
          <p:cNvPr id="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4776" y="1526360"/>
            <a:ext cx="1285807" cy="1279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52984" y="2962682"/>
            <a:ext cx="2304653" cy="1438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4435" y="1648191"/>
            <a:ext cx="1745475" cy="2469451"/>
          </a:xfrm>
          <a:prstGeom prst="rect">
            <a:avLst/>
          </a:prstGeom>
          <a:effectLst>
            <a:outerShdw blurRad="63500" sx="102000" sy="102000" algn="ctr" rotWithShape="0">
              <a:schemeClr val="bg1">
                <a:lumMod val="50000"/>
                <a:alpha val="40000"/>
              </a:schemeClr>
            </a:outerShdw>
          </a:effectLst>
        </p:spPr>
      </p:pic>
      <p:pic>
        <p:nvPicPr>
          <p:cNvPr id="2" name="Рисунок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48032" y="1648191"/>
            <a:ext cx="1752192" cy="2478954"/>
          </a:xfrm>
          <a:prstGeom prst="rect">
            <a:avLst/>
          </a:prstGeom>
          <a:effectLst>
            <a:outerShdw blurRad="63500" sx="102000" sy="102000" algn="ctr" rotWithShape="0">
              <a:schemeClr val="bg1">
                <a:lumMod val="50000"/>
                <a:alpha val="40000"/>
              </a:schemeClr>
            </a:outerShdw>
          </a:effectLst>
        </p:spPr>
      </p:pic>
      <p:pic>
        <p:nvPicPr>
          <p:cNvPr id="16" name="Рисунок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734795" y="1648192"/>
            <a:ext cx="1772144" cy="2469450"/>
          </a:xfrm>
          <a:prstGeom prst="rect">
            <a:avLst/>
          </a:prstGeom>
          <a:effectLst>
            <a:outerShdw blurRad="63500" sx="102000" sy="102000" algn="ctr" rotWithShape="0">
              <a:schemeClr val="tx1">
                <a:lumMod val="50000"/>
                <a:lumOff val="50000"/>
                <a:alpha val="40000"/>
              </a:schemeClr>
            </a:outerShdw>
          </a:effectLst>
        </p:spPr>
      </p:pic>
      <p:pic>
        <p:nvPicPr>
          <p:cNvPr id="17" name="Рисунок 1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60000">
            <a:off x="6835304" y="1662525"/>
            <a:ext cx="1718438" cy="2462352"/>
          </a:xfrm>
          <a:prstGeom prst="rect">
            <a:avLst/>
          </a:prstGeom>
          <a:effectLst>
            <a:outerShdw blurRad="63500" sx="102000" sy="102000" algn="ctr" rotWithShape="0">
              <a:schemeClr val="tx1">
                <a:lumMod val="75000"/>
                <a:lumOff val="25000"/>
                <a:alpha val="40000"/>
              </a:schemeClr>
            </a:outerShdw>
          </a:effectLst>
        </p:spPr>
      </p:pic>
      <p:pic>
        <p:nvPicPr>
          <p:cNvPr id="19" name="Рисунок 18"/>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5400000">
            <a:off x="4466621" y="4016726"/>
            <a:ext cx="2150083" cy="3035797"/>
          </a:xfrm>
          <a:prstGeom prst="rect">
            <a:avLst/>
          </a:prstGeom>
          <a:effectLst>
            <a:outerShdw blurRad="63500" sx="102000" sy="102000" algn="ctr" rotWithShape="0">
              <a:schemeClr val="tx1">
                <a:lumMod val="65000"/>
                <a:lumOff val="35000"/>
                <a:alpha val="40000"/>
              </a:schemeClr>
            </a:outerShdw>
          </a:effectLst>
        </p:spPr>
      </p:pic>
      <p:pic>
        <p:nvPicPr>
          <p:cNvPr id="18" name="Рисунок 1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477172" y="4438922"/>
            <a:ext cx="1545658" cy="2170279"/>
          </a:xfrm>
          <a:prstGeom prst="rect">
            <a:avLst/>
          </a:prstGeom>
          <a:effectLst>
            <a:outerShdw blurRad="63500" sx="102000" sy="102000" algn="ctr" rotWithShape="0">
              <a:schemeClr val="bg1">
                <a:lumMod val="50000"/>
                <a:alpha val="40000"/>
              </a:schemeClr>
            </a:outerShdw>
          </a:effectLst>
        </p:spPr>
      </p:pic>
      <p:pic>
        <p:nvPicPr>
          <p:cNvPr id="14" name="Рисунок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cxnSp>
        <p:nvCxnSpPr>
          <p:cNvPr id="21" name="Прямая соединительная линия 20"/>
          <p:cNvCxnSpPr/>
          <p:nvPr/>
        </p:nvCxnSpPr>
        <p:spPr>
          <a:xfrm>
            <a:off x="3613951" y="832022"/>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0358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0507" y="1974170"/>
            <a:ext cx="2685497" cy="1790332"/>
          </a:xfrm>
          <a:prstGeom prst="rect">
            <a:avLst/>
          </a:prstGeom>
          <a:effectLst>
            <a:outerShdw blurRad="63500" sx="102000" sy="102000" algn="ctr" rotWithShape="0">
              <a:schemeClr val="tx1">
                <a:lumMod val="65000"/>
                <a:lumOff val="35000"/>
                <a:alpha val="40000"/>
              </a:schemeClr>
            </a:outerShdw>
          </a:effectLst>
        </p:spPr>
      </p:pic>
      <p:pic>
        <p:nvPicPr>
          <p:cNvPr id="5" name="Рисунок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2864" y="3852925"/>
            <a:ext cx="2673140" cy="2004854"/>
          </a:xfrm>
          <a:prstGeom prst="rect">
            <a:avLst/>
          </a:prstGeom>
          <a:effectLst>
            <a:outerShdw blurRad="63500" sx="102000" sy="102000" algn="ctr" rotWithShape="0">
              <a:schemeClr val="tx1">
                <a:lumMod val="65000"/>
                <a:lumOff val="35000"/>
                <a:alpha val="40000"/>
              </a:schemeClr>
            </a:outerShdw>
          </a:effectLst>
        </p:spPr>
      </p:pic>
      <p:sp>
        <p:nvSpPr>
          <p:cNvPr id="6" name="Заголовок 1"/>
          <p:cNvSpPr>
            <a:spLocks noGrp="1"/>
          </p:cNvSpPr>
          <p:nvPr>
            <p:ph type="title"/>
          </p:nvPr>
        </p:nvSpPr>
        <p:spPr>
          <a:xfrm>
            <a:off x="3536004" y="296997"/>
            <a:ext cx="8835193" cy="615178"/>
          </a:xfrm>
        </p:spPr>
        <p:txBody>
          <a:bodyPr>
            <a:normAutofit fontScale="90000"/>
          </a:bodyPr>
          <a:lstStyle/>
          <a:p>
            <a:r>
              <a:rPr lang="en-US" sz="2800" dirty="0"/>
              <a:t>TERMOROS</a:t>
            </a:r>
            <a:r>
              <a:rPr lang="zh-CN" altLang="en-US" sz="2800" dirty="0"/>
              <a:t>集团公司合作伙伴</a:t>
            </a:r>
            <a:r>
              <a:rPr lang="zh-CN" altLang="en-US" sz="2800" dirty="0" smtClean="0"/>
              <a:t>的</a:t>
            </a:r>
            <a:r>
              <a:rPr lang="en-US" altLang="zh-CN" sz="2800" dirty="0" smtClean="0"/>
              <a:t/>
            </a:r>
            <a:br>
              <a:rPr lang="en-US" altLang="zh-CN" sz="2800" dirty="0" smtClean="0"/>
            </a:br>
            <a:r>
              <a:rPr lang="zh-CN" altLang="en-US" sz="2800" dirty="0" smtClean="0"/>
              <a:t>培</a:t>
            </a:r>
            <a:r>
              <a:rPr lang="zh-CN" altLang="en-US" sz="2800" dirty="0"/>
              <a:t>训及产品操</a:t>
            </a:r>
            <a:r>
              <a:rPr lang="zh-CN" altLang="en-US" sz="2800" dirty="0" smtClean="0"/>
              <a:t>作演示</a:t>
            </a:r>
            <a:r>
              <a:rPr lang="zh-CN" altLang="en-US" sz="2800" dirty="0"/>
              <a:t>。</a:t>
            </a:r>
            <a:endParaRPr lang="ru-RU" sz="2800" dirty="0"/>
          </a:p>
        </p:txBody>
      </p:sp>
      <p:sp>
        <p:nvSpPr>
          <p:cNvPr id="9" name="Прямоугольник 8"/>
          <p:cNvSpPr/>
          <p:nvPr/>
        </p:nvSpPr>
        <p:spPr>
          <a:xfrm>
            <a:off x="6441695" y="1886124"/>
            <a:ext cx="5102605" cy="4355038"/>
          </a:xfrm>
          <a:prstGeom prst="rect">
            <a:avLst/>
          </a:prstGeom>
        </p:spPr>
        <p:txBody>
          <a:bodyPr wrap="square">
            <a:spAutoFit/>
          </a:bodyPr>
          <a:lstStyle/>
          <a:p>
            <a:pPr marL="285750" indent="-285750">
              <a:buFont typeface="Arial" pitchFamily="34" charset="0"/>
              <a:buChar char="•"/>
            </a:pPr>
            <a:r>
              <a:rPr lang="zh-CN" altLang="en-US" sz="2000" dirty="0"/>
              <a:t>在意大利和比利时的生产基</a:t>
            </a:r>
            <a:r>
              <a:rPr lang="zh-CN" altLang="en-US" sz="2000" dirty="0" smtClean="0"/>
              <a:t>地</a:t>
            </a:r>
            <a:r>
              <a:rPr lang="zh-CN" altLang="en-US" sz="2000" dirty="0"/>
              <a:t>我们</a:t>
            </a:r>
            <a:r>
              <a:rPr lang="zh-CN" altLang="en-US" sz="2000" dirty="0" smtClean="0"/>
              <a:t>组</a:t>
            </a:r>
            <a:r>
              <a:rPr lang="zh-CN" altLang="en-US" sz="2000" dirty="0"/>
              <a:t>织过</a:t>
            </a:r>
            <a:r>
              <a:rPr lang="ru-RU" sz="2000" dirty="0"/>
              <a:t>50</a:t>
            </a:r>
            <a:r>
              <a:rPr lang="zh-CN" altLang="en-US" sz="2000" dirty="0"/>
              <a:t>多场培训活动，</a:t>
            </a:r>
            <a:r>
              <a:rPr lang="ru-RU" sz="2000" dirty="0"/>
              <a:t>1000</a:t>
            </a:r>
            <a:r>
              <a:rPr lang="zh-CN" altLang="en-US" sz="2000" dirty="0"/>
              <a:t>名的合作伙</a:t>
            </a:r>
            <a:r>
              <a:rPr lang="zh-CN" altLang="en-US" sz="2000" dirty="0" smtClean="0"/>
              <a:t>伴</a:t>
            </a:r>
            <a:r>
              <a:rPr lang="zh-CN" altLang="en-US" sz="2000" dirty="0"/>
              <a:t>的</a:t>
            </a:r>
            <a:r>
              <a:rPr lang="zh-CN" altLang="en-US" sz="2000" dirty="0" smtClean="0"/>
              <a:t>代</a:t>
            </a:r>
            <a:r>
              <a:rPr lang="zh-CN" altLang="en-US" sz="2000" dirty="0"/>
              <a:t>表参加过这</a:t>
            </a:r>
            <a:r>
              <a:rPr lang="zh-CN" altLang="en-US" sz="2000" dirty="0" smtClean="0"/>
              <a:t>些活动。</a:t>
            </a:r>
            <a:endParaRPr lang="ru-RU" sz="2000" dirty="0"/>
          </a:p>
          <a:p>
            <a:pPr marL="285750" indent="-285750">
              <a:spcAft>
                <a:spcPts val="600"/>
              </a:spcAft>
              <a:buFont typeface="Wingdings" panose="05000000000000000000" pitchFamily="2" charset="2"/>
              <a:buChar char="ü"/>
            </a:pPr>
            <a:endParaRPr lang="ru-RU" sz="800" dirty="0" smtClean="0">
              <a:ea typeface="Times New Roman" panose="02020603050405020304" pitchFamily="18" charset="0"/>
              <a:cs typeface="Arial" panose="020B0604020202020204" pitchFamily="34" charset="0"/>
            </a:endParaRPr>
          </a:p>
          <a:p>
            <a:pPr marL="285750" indent="-285750">
              <a:spcAft>
                <a:spcPts val="600"/>
              </a:spcAft>
              <a:buFont typeface="Arial" pitchFamily="34" charset="0"/>
              <a:buChar char="•"/>
            </a:pPr>
            <a:r>
              <a:rPr lang="zh-CN" altLang="en-US" sz="2000" dirty="0" smtClean="0"/>
              <a:t>每周我们举办研讨会</a:t>
            </a:r>
            <a:r>
              <a:rPr lang="en-US" altLang="zh-CN" sz="2000" dirty="0" smtClean="0"/>
              <a:t>,</a:t>
            </a:r>
            <a:r>
              <a:rPr lang="zh-CN" altLang="en-US" sz="2000" dirty="0" smtClean="0"/>
              <a:t>为我们合作伙伴的技术人员提供技术培</a:t>
            </a:r>
            <a:r>
              <a:rPr lang="zh-CN" altLang="en-US" sz="2000" dirty="0"/>
              <a:t>训。</a:t>
            </a:r>
            <a:endParaRPr lang="ru-RU" sz="2000" dirty="0"/>
          </a:p>
          <a:p>
            <a:pPr marL="285750" indent="-285750">
              <a:spcAft>
                <a:spcPts val="600"/>
              </a:spcAft>
              <a:buFont typeface="Wingdings" panose="05000000000000000000" pitchFamily="2" charset="2"/>
              <a:buChar char="ü"/>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sz="2000" dirty="0" smtClean="0"/>
              <a:t>每</a:t>
            </a:r>
            <a:r>
              <a:rPr lang="zh-CN" altLang="en-US" sz="2000" dirty="0"/>
              <a:t>年我们为重要的合作伙伴举办培训大</a:t>
            </a:r>
            <a:r>
              <a:rPr lang="zh-CN" altLang="en-US" sz="2000" dirty="0" smtClean="0"/>
              <a:t>会</a:t>
            </a:r>
            <a:r>
              <a:rPr lang="zh-CN" altLang="en-US" sz="2000" dirty="0"/>
              <a:t>。</a:t>
            </a:r>
            <a:endParaRPr lang="ru-RU" sz="2000" dirty="0"/>
          </a:p>
          <a:p>
            <a:pPr>
              <a:spcAft>
                <a:spcPts val="600"/>
              </a:spcAft>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sz="2000" dirty="0"/>
              <a:t>我们在无论是我们的还是主要合作伙伴的办公</a:t>
            </a:r>
            <a:r>
              <a:rPr lang="zh-CN" altLang="en-US" sz="2000" dirty="0" smtClean="0"/>
              <a:t>室</a:t>
            </a:r>
            <a:r>
              <a:rPr lang="ja-JP" altLang="en-US" sz="2000" dirty="0">
                <a:latin typeface="SimSun" panose="02010600030101010101" pitchFamily="2" charset="-122"/>
                <a:ea typeface="SimSun" panose="02010600030101010101" pitchFamily="2" charset="-122"/>
              </a:rPr>
              <a:t>都</a:t>
            </a:r>
            <a:r>
              <a:rPr lang="zh-CN" altLang="en-US" sz="2000" dirty="0" smtClean="0"/>
              <a:t>定</a:t>
            </a:r>
            <a:r>
              <a:rPr lang="zh-CN" altLang="en-US" sz="2000" dirty="0"/>
              <a:t>期举办培训研讨</a:t>
            </a:r>
            <a:r>
              <a:rPr lang="zh-CN" altLang="en-US" sz="2000" dirty="0" smtClean="0"/>
              <a:t>会</a:t>
            </a:r>
            <a:r>
              <a:rPr lang="zh-CN" altLang="en-US" sz="2000" dirty="0"/>
              <a:t>。</a:t>
            </a:r>
            <a:endParaRPr lang="ru-RU" sz="2000" dirty="0"/>
          </a:p>
          <a:p>
            <a:pPr>
              <a:spcAft>
                <a:spcPts val="600"/>
              </a:spcAft>
            </a:pPr>
            <a:endParaRPr lang="ru-RU" sz="800" dirty="0" smtClean="0">
              <a:ea typeface="Times New Roman" panose="02020603050405020304" pitchFamily="18" charset="0"/>
              <a:cs typeface="Arial" panose="020B0604020202020204" pitchFamily="34" charset="0"/>
            </a:endParaRPr>
          </a:p>
          <a:p>
            <a:pPr marL="285750" indent="-285750">
              <a:buFont typeface="Arial" pitchFamily="34" charset="0"/>
              <a:buChar char="•"/>
            </a:pPr>
            <a:r>
              <a:rPr lang="zh-CN" altLang="en-US" sz="2000" dirty="0"/>
              <a:t>对于我们主要的合作伙伴我们也进行销售技巧的培</a:t>
            </a:r>
            <a:r>
              <a:rPr lang="zh-CN" altLang="en-US" sz="2000" dirty="0" smtClean="0"/>
              <a:t>训</a:t>
            </a:r>
            <a:r>
              <a:rPr lang="zh-CN" altLang="en-US" sz="2000" dirty="0"/>
              <a:t>。</a:t>
            </a:r>
            <a:endParaRPr lang="ru-RU" sz="2000" dirty="0"/>
          </a:p>
          <a:p>
            <a:pPr marL="285750" indent="-285750">
              <a:buFont typeface="Arial" pitchFamily="34" charset="0"/>
              <a:buChar char="•"/>
            </a:pPr>
            <a:endParaRPr lang="ru-RU" sz="2000" dirty="0"/>
          </a:p>
        </p:txBody>
      </p:sp>
      <p:pic>
        <p:nvPicPr>
          <p:cNvPr id="2" name="Рисунок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41315" y="1974170"/>
            <a:ext cx="2673140" cy="1789200"/>
          </a:xfrm>
          <a:prstGeom prst="rect">
            <a:avLst/>
          </a:prstGeom>
          <a:effectLst>
            <a:outerShdw blurRad="63500" sx="102000" sy="102000" algn="ctr" rotWithShape="0">
              <a:schemeClr val="tx1">
                <a:lumMod val="65000"/>
                <a:lumOff val="35000"/>
                <a:alpha val="40000"/>
              </a:schemeClr>
            </a:outerShdw>
          </a:effectLst>
        </p:spPr>
      </p:pic>
      <p:pic>
        <p:nvPicPr>
          <p:cNvPr id="3" name="Рисунок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41316" y="3852925"/>
            <a:ext cx="2673140" cy="2004854"/>
          </a:xfrm>
          <a:prstGeom prst="rect">
            <a:avLst/>
          </a:prstGeom>
          <a:effectLst>
            <a:outerShdw blurRad="63500" sx="102000" sy="102000" algn="ctr" rotWithShape="0">
              <a:schemeClr val="tx1">
                <a:lumMod val="65000"/>
                <a:lumOff val="35000"/>
                <a:alpha val="40000"/>
              </a:schemeClr>
            </a:outerShdw>
          </a:effectLst>
        </p:spPr>
      </p:pic>
      <p:pic>
        <p:nvPicPr>
          <p:cNvPr id="10" name="Рисунок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4342" y="217736"/>
            <a:ext cx="2540893" cy="694439"/>
          </a:xfrm>
          <a:prstGeom prst="rect">
            <a:avLst/>
          </a:prstGeom>
        </p:spPr>
      </p:pic>
      <p:cxnSp>
        <p:nvCxnSpPr>
          <p:cNvPr id="11" name="Прямая соединительная линия 10"/>
          <p:cNvCxnSpPr/>
          <p:nvPr/>
        </p:nvCxnSpPr>
        <p:spPr>
          <a:xfrm>
            <a:off x="3613951" y="1005020"/>
            <a:ext cx="7737389" cy="0"/>
          </a:xfrm>
          <a:prstGeom prst="line">
            <a:avLst/>
          </a:prstGeom>
          <a:ln w="25400" cmpd="dbl">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2085062"/>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4691</TotalTime>
  <Words>1223</Words>
  <Application>Microsoft Office PowerPoint</Application>
  <PresentationFormat>Широкоэкранный</PresentationFormat>
  <Paragraphs>117</Paragraphs>
  <Slides>11</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11</vt:i4>
      </vt:variant>
    </vt:vector>
  </HeadingPairs>
  <TitlesOfParts>
    <vt:vector size="21" baseType="lpstr">
      <vt:lpstr>MS PGothic</vt:lpstr>
      <vt:lpstr>SimSun</vt:lpstr>
      <vt:lpstr>SimSun</vt:lpstr>
      <vt:lpstr>Arial</vt:lpstr>
      <vt:lpstr>Calibri</vt:lpstr>
      <vt:lpstr>Calibri Light</vt:lpstr>
      <vt:lpstr>Simplified Arabic Fixed</vt:lpstr>
      <vt:lpstr>Times New Roman</vt:lpstr>
      <vt:lpstr>Wingdings</vt:lpstr>
      <vt:lpstr>Тема Office</vt:lpstr>
      <vt:lpstr>Презентация PowerPoint</vt:lpstr>
      <vt:lpstr>TERMOROS 集团公司</vt:lpstr>
      <vt:lpstr>TERMOROS 集团公司</vt:lpstr>
      <vt:lpstr>公司TERMOROS的机构分布</vt:lpstr>
      <vt:lpstr>TERMOROS 集团公司</vt:lpstr>
      <vt:lpstr>证书及许可证</vt:lpstr>
      <vt:lpstr>产品品牌</vt:lpstr>
      <vt:lpstr>我们的产品获得的各种国际性设计，环保及节能大奖。</vt:lpstr>
      <vt:lpstr>TERMOROS集团公司合作伙伴的 培训及产品操作演示。</vt:lpstr>
      <vt:lpstr>10 000多项工程建设项目使用TERMOROS集团公司的 设备、产品及服务。</vt:lpstr>
      <vt:lpstr>联系方式</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Svetlana Kulikova</dc:creator>
  <cp:lastModifiedBy>Nadya Zhenilenko</cp:lastModifiedBy>
  <cp:revision>144</cp:revision>
  <cp:lastPrinted>2015-10-12T07:24:26Z</cp:lastPrinted>
  <dcterms:created xsi:type="dcterms:W3CDTF">2015-05-04T08:03:29Z</dcterms:created>
  <dcterms:modified xsi:type="dcterms:W3CDTF">2016-01-27T07:27:26Z</dcterms:modified>
</cp:coreProperties>
</file>

<file path=docProps/thumbnail.jpeg>
</file>